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66" r:id="rId5"/>
    <p:sldId id="257" r:id="rId6"/>
    <p:sldId id="258" r:id="rId7"/>
    <p:sldId id="263" r:id="rId8"/>
    <p:sldId id="267" r:id="rId9"/>
    <p:sldId id="265" r:id="rId10"/>
    <p:sldId id="259" r:id="rId11"/>
    <p:sldId id="268" r:id="rId12"/>
    <p:sldId id="273" r:id="rId13"/>
    <p:sldId id="264" r:id="rId14"/>
    <p:sldId id="269" r:id="rId15"/>
    <p:sldId id="271" r:id="rId16"/>
    <p:sldId id="272" r:id="rId17"/>
    <p:sldId id="260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BBA9-CB18-4052-A450-5A047F71190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ED2C-DE65-4CEA-A694-D6B5FD00F916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77200" cy="2536825"/>
          </a:xfrm>
        </p:spPr>
        <p:txBody>
          <a:bodyPr/>
          <a:lstStyle/>
          <a:p>
            <a:pPr algn="ctr"/>
            <a:r>
              <a:rPr lang="en-US" sz="3200" b="1" dirty="0" smtClean="0"/>
              <a:t>How </a:t>
            </a:r>
            <a:r>
              <a:rPr lang="en-US" sz="3200" b="1" dirty="0"/>
              <a:t>did the establishment of the University of </a:t>
            </a:r>
            <a:r>
              <a:rPr lang="en-US" sz="3200" b="1" dirty="0" smtClean="0"/>
              <a:t>Georgia, Louisville, </a:t>
            </a:r>
            <a:r>
              <a:rPr lang="en-US" sz="3200" b="1" dirty="0"/>
              <a:t>and the spread of Baptist and Methodist churches affect the </a:t>
            </a:r>
            <a:r>
              <a:rPr lang="en-US" sz="3200" b="1" dirty="0" smtClean="0"/>
              <a:t>development </a:t>
            </a:r>
            <a:r>
              <a:rPr lang="en-US" sz="3200" b="1" dirty="0"/>
              <a:t>of Georgia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229600" cy="2667000"/>
          </a:xfrm>
        </p:spPr>
        <p:txBody>
          <a:bodyPr>
            <a:noAutofit/>
          </a:bodyPr>
          <a:lstStyle/>
          <a:p>
            <a:r>
              <a:rPr lang="en-US" sz="3200" b="1" dirty="0"/>
              <a:t>Standard:</a:t>
            </a:r>
            <a:br>
              <a:rPr lang="en-US" sz="3200" b="1" dirty="0"/>
            </a:br>
            <a:r>
              <a:rPr lang="en-US" sz="3200" b="1" dirty="0"/>
              <a:t>SS8H5a. Explain the establishment of the University of Georgia, Louisville, and the spread of Baptist and Methodist churches.</a:t>
            </a:r>
          </a:p>
        </p:txBody>
      </p:sp>
    </p:spTree>
    <p:extLst>
      <p:ext uri="{BB962C8B-B14F-4D97-AF65-F5344CB8AC3E}">
        <p14:creationId xmlns:p14="http://schemas.microsoft.com/office/powerpoint/2010/main" val="40204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83" y="694508"/>
            <a:ext cx="4191000" cy="1600200"/>
          </a:xfrm>
        </p:spPr>
        <p:txBody>
          <a:bodyPr/>
          <a:lstStyle/>
          <a:p>
            <a:pPr algn="ctr"/>
            <a:r>
              <a:rPr lang="en-US" sz="4800" b="1" u="sng" dirty="0" smtClean="0"/>
              <a:t>Louisville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(“</a:t>
            </a:r>
            <a:r>
              <a:rPr lang="en-US" sz="3600" b="1" dirty="0" err="1" smtClean="0"/>
              <a:t>Lewis”ville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0"/>
            <a:ext cx="8686800" cy="4051301"/>
          </a:xfrm>
        </p:spPr>
        <p:txBody>
          <a:bodyPr>
            <a:noAutofit/>
          </a:bodyPr>
          <a:lstStyle/>
          <a:p>
            <a:r>
              <a:rPr lang="en-US" sz="2600" dirty="0" smtClean="0"/>
              <a:t>In 1796, Louisville became </a:t>
            </a:r>
            <a:br>
              <a:rPr lang="en-US" sz="2600" dirty="0" smtClean="0"/>
            </a:br>
            <a:r>
              <a:rPr lang="en-US" sz="2600" dirty="0" smtClean="0"/>
              <a:t>Georgia’s third state capital</a:t>
            </a:r>
          </a:p>
          <a:p>
            <a:r>
              <a:rPr lang="en-US" sz="2600" dirty="0" smtClean="0"/>
              <a:t>It was selected as the capital due to, </a:t>
            </a:r>
            <a:br>
              <a:rPr lang="en-US" sz="2600" dirty="0" smtClean="0"/>
            </a:br>
            <a:r>
              <a:rPr lang="en-US" sz="2600" dirty="0" smtClean="0"/>
              <a:t>what at the time was its location as </a:t>
            </a:r>
            <a:br>
              <a:rPr lang="en-US" sz="2600" dirty="0" smtClean="0"/>
            </a:br>
            <a:r>
              <a:rPr lang="en-US" sz="2600" dirty="0" smtClean="0"/>
              <a:t>the center of Georgia population (driven </a:t>
            </a:r>
            <a:br>
              <a:rPr lang="en-US" sz="2600" dirty="0" smtClean="0"/>
            </a:br>
            <a:r>
              <a:rPr lang="en-US" sz="2600" dirty="0" smtClean="0"/>
              <a:t>by westward expansion)</a:t>
            </a:r>
          </a:p>
          <a:p>
            <a:r>
              <a:rPr lang="en-US" sz="2600" dirty="0" smtClean="0"/>
              <a:t>State legislators hoped that the town would also serve as a trading center due to its location on the Ogeechee River</a:t>
            </a:r>
          </a:p>
        </p:txBody>
      </p:sp>
      <p:pic>
        <p:nvPicPr>
          <p:cNvPr id="2050" name="Picture 2" descr="http://www.bestplaces.net/images/city/Louisville_G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799"/>
            <a:ext cx="1609074" cy="187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84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65456"/>
            <a:ext cx="4953000" cy="1295400"/>
          </a:xfrm>
        </p:spPr>
        <p:txBody>
          <a:bodyPr/>
          <a:lstStyle/>
          <a:p>
            <a:pPr algn="ctr"/>
            <a:r>
              <a:rPr lang="en-US" sz="6000" b="1" u="sng" dirty="0" smtClean="0"/>
              <a:t>Louisville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46" y="1600201"/>
            <a:ext cx="8839200" cy="4856846"/>
          </a:xfrm>
        </p:spPr>
        <p:txBody>
          <a:bodyPr>
            <a:noAutofit/>
          </a:bodyPr>
          <a:lstStyle/>
          <a:p>
            <a:r>
              <a:rPr lang="en-US" sz="2800" dirty="0" smtClean="0"/>
              <a:t>Louisville developed both socially and financially</a:t>
            </a:r>
          </a:p>
          <a:p>
            <a:r>
              <a:rPr lang="en-US" sz="2800" dirty="0" smtClean="0"/>
              <a:t>Its time as capital ended in 1807 due to…</a:t>
            </a:r>
          </a:p>
          <a:p>
            <a:pPr lvl="1"/>
            <a:r>
              <a:rPr lang="en-US" sz="2800" dirty="0" smtClean="0"/>
              <a:t>malaria outbreaks that occurred in the city every year</a:t>
            </a:r>
          </a:p>
          <a:p>
            <a:pPr lvl="1"/>
            <a:r>
              <a:rPr lang="en-US" sz="2800" dirty="0" smtClean="0"/>
              <a:t>difficulty of using the Ogeechee River for trade</a:t>
            </a:r>
          </a:p>
          <a:p>
            <a:pPr lvl="1"/>
            <a:r>
              <a:rPr lang="en-US" sz="2800" dirty="0" smtClean="0"/>
              <a:t>most importantly, continued Northwestern movement of Georgia’s population</a:t>
            </a:r>
          </a:p>
        </p:txBody>
      </p:sp>
    </p:spTree>
    <p:extLst>
      <p:ext uri="{BB962C8B-B14F-4D97-AF65-F5344CB8AC3E}">
        <p14:creationId xmlns:p14="http://schemas.microsoft.com/office/powerpoint/2010/main" val="4222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6096000" cy="642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3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24957" cy="924475"/>
          </a:xfrm>
        </p:spPr>
        <p:txBody>
          <a:bodyPr/>
          <a:lstStyle/>
          <a:p>
            <a:pPr algn="ctr"/>
            <a:r>
              <a:rPr lang="en-US" sz="4400" b="1" dirty="0" smtClean="0"/>
              <a:t>The Capitals of Georgia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867358" cy="4051301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</a:t>
            </a:r>
            <a:r>
              <a:rPr lang="en-US" sz="4000" dirty="0" smtClean="0"/>
              <a:t>avannah</a:t>
            </a:r>
          </a:p>
          <a:p>
            <a:r>
              <a:rPr lang="en-US" sz="4000" b="1" dirty="0" smtClean="0"/>
              <a:t>A</a:t>
            </a:r>
            <a:r>
              <a:rPr lang="en-US" sz="4000" dirty="0" smtClean="0"/>
              <a:t>ugusta</a:t>
            </a:r>
          </a:p>
          <a:p>
            <a:r>
              <a:rPr lang="en-US" sz="4000" b="1" dirty="0" smtClean="0"/>
              <a:t>L</a:t>
            </a:r>
            <a:r>
              <a:rPr lang="en-US" sz="4000" dirty="0" smtClean="0"/>
              <a:t>ouisville</a:t>
            </a:r>
          </a:p>
          <a:p>
            <a:r>
              <a:rPr lang="en-US" sz="4000" b="1" dirty="0" smtClean="0"/>
              <a:t>M</a:t>
            </a:r>
            <a:r>
              <a:rPr lang="en-US" sz="4000" dirty="0" smtClean="0"/>
              <a:t>illedgeville</a:t>
            </a:r>
          </a:p>
          <a:p>
            <a:r>
              <a:rPr lang="en-US" sz="4000" b="1" dirty="0" smtClean="0"/>
              <a:t>A</a:t>
            </a:r>
            <a:r>
              <a:rPr lang="en-US" sz="4000" dirty="0" smtClean="0"/>
              <a:t>tlanta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2200"/>
            <a:ext cx="3470275" cy="2602706"/>
          </a:xfrm>
        </p:spPr>
      </p:pic>
    </p:spTree>
    <p:extLst>
      <p:ext uri="{BB962C8B-B14F-4D97-AF65-F5344CB8AC3E}">
        <p14:creationId xmlns:p14="http://schemas.microsoft.com/office/powerpoint/2010/main" val="31389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915400" cy="1470025"/>
          </a:xfrm>
        </p:spPr>
        <p:txBody>
          <a:bodyPr/>
          <a:lstStyle/>
          <a:p>
            <a:pPr algn="ctr"/>
            <a:r>
              <a:rPr lang="en-US" sz="3800" b="1" dirty="0" smtClean="0"/>
              <a:t>Growth of Georgia:</a:t>
            </a:r>
            <a:br>
              <a:rPr lang="en-US" sz="3800" b="1" dirty="0" smtClean="0"/>
            </a:br>
            <a:r>
              <a:rPr lang="en-US" sz="3800" b="1" dirty="0" smtClean="0"/>
              <a:t>Baptist and Methodist Churches</a:t>
            </a:r>
            <a:endParaRPr lang="en-US" sz="3800" b="1" dirty="0"/>
          </a:p>
        </p:txBody>
      </p:sp>
      <p:pic>
        <p:nvPicPr>
          <p:cNvPr id="4" name="Picture 4" descr="http://www.magnets4media.com/images/product/HR/MSGAH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98" b="98387" l="1398" r="95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42" y="1905000"/>
            <a:ext cx="4556125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3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752599"/>
          </a:xfrm>
        </p:spPr>
        <p:txBody>
          <a:bodyPr/>
          <a:lstStyle/>
          <a:p>
            <a:pPr algn="ctr"/>
            <a:r>
              <a:rPr lang="en-US" sz="3600" dirty="0" smtClean="0"/>
              <a:t>The Anglican Church as the official church of England and the king was its recognized head.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0114" y="2438400"/>
            <a:ext cx="8382000" cy="1828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What did independence from </a:t>
            </a:r>
            <a:br>
              <a:rPr lang="en-US" sz="3600" dirty="0" smtClean="0">
                <a:solidFill>
                  <a:prstClr val="white"/>
                </a:solidFill>
              </a:rPr>
            </a:br>
            <a:r>
              <a:rPr lang="en-US" sz="3600" dirty="0" smtClean="0">
                <a:solidFill>
                  <a:prstClr val="white"/>
                </a:solidFill>
              </a:rPr>
              <a:t>Great Britain now mean for many U.S. citizens?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8343" y="4724400"/>
            <a:ext cx="8382000" cy="1828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Many U.S. citizens now stood separated from the only church they’d ever known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811" y="457200"/>
            <a:ext cx="8382000" cy="2285999"/>
          </a:xfrm>
        </p:spPr>
        <p:txBody>
          <a:bodyPr/>
          <a:lstStyle/>
          <a:p>
            <a:pPr algn="ctr"/>
            <a:r>
              <a:rPr lang="en-US" sz="3600" dirty="0" smtClean="0"/>
              <a:t>Some citizens started setting up American versions of the Anglican Church, while others sought new churches.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9634" y="3581400"/>
            <a:ext cx="8382000" cy="2285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Two religious groups that impacted Georgia the most during this time period were the Baptist and Methodist.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41" y="333108"/>
            <a:ext cx="6248400" cy="924475"/>
          </a:xfrm>
        </p:spPr>
        <p:txBody>
          <a:bodyPr/>
          <a:lstStyle/>
          <a:p>
            <a:pPr algn="ctr"/>
            <a:r>
              <a:rPr lang="en-US" sz="3600" b="1" dirty="0" smtClean="0"/>
              <a:t>Baptist and Methodist Churches Grow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8839198" cy="504825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Both churches gained popularity amongst working class Georgians in the frontier and small towns of the state</a:t>
            </a:r>
          </a:p>
          <a:p>
            <a:r>
              <a:rPr lang="en-US" sz="2800" dirty="0" smtClean="0"/>
              <a:t>They both grew because of their willingness to use new methods to reach people along the frontier</a:t>
            </a:r>
          </a:p>
          <a:p>
            <a:pPr lvl="1"/>
            <a:r>
              <a:rPr lang="en-US" sz="2800" dirty="0" smtClean="0"/>
              <a:t>Revivals</a:t>
            </a:r>
          </a:p>
          <a:p>
            <a:pPr lvl="1"/>
            <a:r>
              <a:rPr lang="en-US" sz="2800" dirty="0" smtClean="0"/>
              <a:t>Camp meetings</a:t>
            </a:r>
          </a:p>
          <a:p>
            <a:pPr lvl="1"/>
            <a:r>
              <a:rPr lang="en-US" sz="2800" dirty="0" smtClean="0"/>
              <a:t>Circuit riders (ministers who rode from town to town)</a:t>
            </a:r>
          </a:p>
          <a:p>
            <a:pPr lvl="1"/>
            <a:r>
              <a:rPr lang="en-US" sz="2800" dirty="0" smtClean="0"/>
              <a:t>Due to mission work on plantations, many slaves converted to either the Baptist or Methodist churches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71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32" y="152401"/>
            <a:ext cx="130386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924475"/>
          </a:xfrm>
        </p:spPr>
        <p:txBody>
          <a:bodyPr/>
          <a:lstStyle/>
          <a:p>
            <a:pPr algn="ctr"/>
            <a:r>
              <a:rPr lang="en-US" sz="7200" b="1" dirty="0" smtClean="0"/>
              <a:t>3 – 2 - 1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/>
              <a:t>Identify 3 developments in Georgia during the period after the American Revolution</a:t>
            </a:r>
          </a:p>
          <a:p>
            <a:endParaRPr lang="en-US" sz="2600" b="1" dirty="0" smtClean="0"/>
          </a:p>
          <a:p>
            <a:r>
              <a:rPr lang="en-US" sz="4000" b="1" dirty="0" smtClean="0"/>
              <a:t>Identify 2 ways in which these developments impacted Georgia or its people</a:t>
            </a:r>
          </a:p>
          <a:p>
            <a:endParaRPr lang="en-US" sz="2900" b="1" dirty="0" smtClean="0"/>
          </a:p>
          <a:p>
            <a:r>
              <a:rPr lang="en-US" sz="4000" b="1" dirty="0" smtClean="0"/>
              <a:t>Identify the 1 development you feel had the most impact on Georgians. Explain why.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7860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24475"/>
          </a:xfrm>
        </p:spPr>
        <p:txBody>
          <a:bodyPr/>
          <a:lstStyle/>
          <a:p>
            <a:pPr algn="ctr"/>
            <a:r>
              <a:rPr lang="en-US" sz="4400" b="1" dirty="0" smtClean="0"/>
              <a:t>Think, Pair, Share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100" b="1" dirty="0" smtClean="0"/>
              <a:t>Describe how each of the factors below could symbolize the development or growth of Georgia?</a:t>
            </a:r>
          </a:p>
          <a:p>
            <a:pPr marL="0" indent="0" algn="ctr">
              <a:buNone/>
            </a:pPr>
            <a:endParaRPr lang="en-US" sz="3800" b="1" dirty="0" smtClean="0"/>
          </a:p>
          <a:p>
            <a:r>
              <a:rPr lang="en-US" sz="4000" b="1" dirty="0" smtClean="0"/>
              <a:t>The establishment of the University of Georgia</a:t>
            </a:r>
          </a:p>
          <a:p>
            <a:r>
              <a:rPr lang="en-US" sz="4000" b="1" dirty="0" smtClean="0"/>
              <a:t>The change in location of the state’s capital</a:t>
            </a:r>
          </a:p>
          <a:p>
            <a:r>
              <a:rPr lang="en-US" sz="4000" b="1" dirty="0" smtClean="0"/>
              <a:t>The spread of Baptist and Methodist churches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072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371600"/>
          </a:xfrm>
        </p:spPr>
        <p:txBody>
          <a:bodyPr/>
          <a:lstStyle/>
          <a:p>
            <a:pPr algn="ctr"/>
            <a:r>
              <a:rPr lang="en-US" sz="3100" dirty="0" smtClean="0"/>
              <a:t>Use your graphic organizer to summarize the important information from the lesson.</a:t>
            </a:r>
            <a:endParaRPr lang="en-US" sz="31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55755"/>
              </p:ext>
            </p:extLst>
          </p:nvPr>
        </p:nvGraphicFramePr>
        <p:xfrm>
          <a:off x="1524000" y="1752600"/>
          <a:ext cx="6311153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5029155" imgH="3886200" progId="AcroExch.Document.11">
                  <p:embed/>
                </p:oleObj>
              </mc:Choice>
              <mc:Fallback>
                <p:oleObj name="Acrobat Document" r:id="rId3" imgW="5029155" imgH="38862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752600"/>
                        <a:ext cx="6311153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28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117180" cy="1470025"/>
          </a:xfrm>
        </p:spPr>
        <p:txBody>
          <a:bodyPr/>
          <a:lstStyle/>
          <a:p>
            <a:pPr algn="ctr"/>
            <a:r>
              <a:rPr lang="en-US" sz="4400" b="1" dirty="0" smtClean="0"/>
              <a:t>Growth of Georgia:</a:t>
            </a:r>
            <a:br>
              <a:rPr lang="en-US" sz="4400" b="1" dirty="0" smtClean="0"/>
            </a:br>
            <a:r>
              <a:rPr lang="en-US" sz="4400" b="1" dirty="0" smtClean="0"/>
              <a:t>University of Georgia</a:t>
            </a:r>
            <a:endParaRPr lang="en-US" sz="4400" b="1" dirty="0"/>
          </a:p>
        </p:txBody>
      </p:sp>
      <p:pic>
        <p:nvPicPr>
          <p:cNvPr id="3076" name="Picture 4" descr="http://www.magnets4media.com/images/product/HR/MSGAH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98" b="98387" l="1398" r="95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057400"/>
            <a:ext cx="4556125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5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5334000" cy="1828800"/>
          </a:xfrm>
        </p:spPr>
        <p:txBody>
          <a:bodyPr/>
          <a:lstStyle/>
          <a:p>
            <a:pPr algn="ctr"/>
            <a:r>
              <a:rPr lang="en-US" sz="5400" b="1" u="sng" dirty="0" smtClean="0"/>
              <a:t>University </a:t>
            </a:r>
            <a:br>
              <a:rPr lang="en-US" sz="5400" b="1" u="sng" dirty="0" smtClean="0"/>
            </a:br>
            <a:r>
              <a:rPr lang="en-US" sz="5400" b="1" u="sng" dirty="0" smtClean="0"/>
              <a:t>of Georgia</a:t>
            </a:r>
            <a:endParaRPr lang="en-US" sz="54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965272"/>
            <a:ext cx="8680272" cy="3581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On January 27, 1785, the University of Georgia was officially established when Georgia’s General Assembly approved a charter written by Abraham Baldwin.</a:t>
            </a:r>
          </a:p>
          <a:p>
            <a:endParaRPr lang="en-US" dirty="0" smtClean="0"/>
          </a:p>
          <a:p>
            <a:r>
              <a:rPr lang="en-US" sz="2800" dirty="0" smtClean="0"/>
              <a:t>In the charter, it said that education was for everyone, not just the wealthy! (That was radical thinking in 1785!)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28600"/>
            <a:ext cx="2667000" cy="2667000"/>
          </a:xfrm>
        </p:spPr>
      </p:pic>
    </p:spTree>
    <p:extLst>
      <p:ext uri="{BB962C8B-B14F-4D97-AF65-F5344CB8AC3E}">
        <p14:creationId xmlns:p14="http://schemas.microsoft.com/office/powerpoint/2010/main" val="248749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4629357" cy="2067476"/>
          </a:xfrm>
        </p:spPr>
        <p:txBody>
          <a:bodyPr/>
          <a:lstStyle/>
          <a:p>
            <a:pPr algn="ctr"/>
            <a:r>
              <a:rPr lang="en-US" sz="5400" b="1" u="sng" dirty="0"/>
              <a:t>University of Georgia</a:t>
            </a:r>
            <a:endParaRPr lang="en-US" sz="5400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15" y="533400"/>
            <a:ext cx="2867385" cy="1943100"/>
          </a:xfrm>
        </p:spPr>
      </p:pic>
      <p:sp>
        <p:nvSpPr>
          <p:cNvPr id="6" name="TextBox 5"/>
          <p:cNvSpPr txBox="1"/>
          <p:nvPr/>
        </p:nvSpPr>
        <p:spPr>
          <a:xfrm>
            <a:off x="304800" y="3048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800" dirty="0" smtClean="0"/>
              <a:t>When the charter was signed in 1785, it became the first publically supported institute of higher learning. </a:t>
            </a:r>
          </a:p>
          <a:p>
            <a:pPr marL="342900" indent="-342900">
              <a:buFont typeface="Courier New" pitchFamily="49" charset="0"/>
              <a:buChar char="o"/>
            </a:pPr>
            <a:endParaRPr lang="en-US" sz="28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800" dirty="0"/>
              <a:t>The actual building of the school did not begin until 1801 and classes did not begin until September of </a:t>
            </a:r>
            <a:r>
              <a:rPr lang="en-US" sz="2800" dirty="0" smtClean="0"/>
              <a:t>1801</a:t>
            </a:r>
          </a:p>
          <a:p>
            <a:pPr marL="342900" indent="-342900">
              <a:buFont typeface="Courier New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87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53000" cy="2176461"/>
          </a:xfrm>
        </p:spPr>
        <p:txBody>
          <a:bodyPr/>
          <a:lstStyle/>
          <a:p>
            <a:pPr algn="ctr"/>
            <a:r>
              <a:rPr lang="en-US" sz="5400" b="1" u="sng" dirty="0" smtClean="0"/>
              <a:t>University of Georgia</a:t>
            </a:r>
            <a:endParaRPr lang="en-US" sz="5400" b="1" u="sn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04800"/>
            <a:ext cx="2819400" cy="28194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3505200"/>
            <a:ext cx="8153400" cy="2711451"/>
          </a:xfrm>
        </p:spPr>
        <p:txBody>
          <a:bodyPr>
            <a:normAutofit lnSpcReduction="10000"/>
          </a:bodyPr>
          <a:lstStyle/>
          <a:p>
            <a:pPr marL="342900" lvl="0" indent="-342900">
              <a:buClr>
                <a:srgbClr val="D0CCB9"/>
              </a:buClr>
              <a:buFont typeface="Wingdings 2" charset="2"/>
              <a:buChar char=""/>
            </a:pPr>
            <a:r>
              <a:rPr lang="en-US" sz="2800" dirty="0" smtClean="0">
                <a:solidFill>
                  <a:prstClr val="white"/>
                </a:solidFill>
              </a:rPr>
              <a:t>Although UGA was the first public university to be chartered, the University of North Carolina was the first to hold classes, creating a spirited debate as to which school is actually the Nation’s first state sponsored university.</a:t>
            </a:r>
            <a:endParaRPr lang="en-US" sz="28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3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117180" cy="1470025"/>
          </a:xfrm>
        </p:spPr>
        <p:txBody>
          <a:bodyPr/>
          <a:lstStyle/>
          <a:p>
            <a:pPr algn="ctr"/>
            <a:r>
              <a:rPr lang="en-US" sz="4400" b="1" dirty="0" smtClean="0"/>
              <a:t>Growth of Georgia:</a:t>
            </a:r>
            <a:br>
              <a:rPr lang="en-US" sz="4400" b="1" dirty="0" smtClean="0"/>
            </a:br>
            <a:r>
              <a:rPr lang="en-US" sz="4400" b="1" dirty="0" smtClean="0"/>
              <a:t>Capital City Changes</a:t>
            </a:r>
            <a:endParaRPr lang="en-US" sz="4400" b="1" dirty="0"/>
          </a:p>
        </p:txBody>
      </p:sp>
      <p:pic>
        <p:nvPicPr>
          <p:cNvPr id="4" name="Picture 4" descr="http://www.magnets4media.com/images/product/HR/MSGAH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98" b="98387" l="1398" r="95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556125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76200" y="1114697"/>
            <a:ext cx="5000897" cy="3200400"/>
          </a:xfrm>
        </p:spPr>
        <p:txBody>
          <a:bodyPr>
            <a:normAutofit/>
          </a:bodyPr>
          <a:lstStyle/>
          <a:p>
            <a:pPr lvl="0" algn="ctr">
              <a:buClr>
                <a:srgbClr val="D0CCB9"/>
              </a:buClr>
            </a:pPr>
            <a:r>
              <a:rPr lang="en-US" sz="3200" dirty="0" smtClean="0"/>
              <a:t>In 1785, the state capital moved to Augusta, but a search for a new more centrally located capital was initiated.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17" y="914400"/>
            <a:ext cx="3461228" cy="3505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4800" y="5105399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D0CCB9"/>
              </a:buClr>
            </a:pPr>
            <a:r>
              <a:rPr lang="en-US" sz="4000" dirty="0">
                <a:solidFill>
                  <a:prstClr val="white"/>
                </a:solidFill>
              </a:rPr>
              <a:t>Why would they search for a more centrally located capital?</a:t>
            </a:r>
          </a:p>
        </p:txBody>
      </p:sp>
    </p:spTree>
    <p:extLst>
      <p:ext uri="{BB962C8B-B14F-4D97-AF65-F5344CB8AC3E}">
        <p14:creationId xmlns:p14="http://schemas.microsoft.com/office/powerpoint/2010/main" val="201679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549</TotalTime>
  <Words>510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Trebuchet MS</vt:lpstr>
      <vt:lpstr>Verdana</vt:lpstr>
      <vt:lpstr>Wingdings 2</vt:lpstr>
      <vt:lpstr>Summer</vt:lpstr>
      <vt:lpstr>Acrobat Document</vt:lpstr>
      <vt:lpstr>How did the establishment of the University of Georgia, Louisville, and the spread of Baptist and Methodist churches affect the development of Georgia?</vt:lpstr>
      <vt:lpstr>Think, Pair, Share</vt:lpstr>
      <vt:lpstr>Use your graphic organizer to summarize the important information from the lesson.</vt:lpstr>
      <vt:lpstr>Growth of Georgia: University of Georgia</vt:lpstr>
      <vt:lpstr>University  of Georgia</vt:lpstr>
      <vt:lpstr>University of Georgia</vt:lpstr>
      <vt:lpstr>University of Georgia</vt:lpstr>
      <vt:lpstr>Growth of Georgia: Capital City Changes</vt:lpstr>
      <vt:lpstr>PowerPoint Presentation</vt:lpstr>
      <vt:lpstr>Louisville  (“Lewis”ville)</vt:lpstr>
      <vt:lpstr>Louisville </vt:lpstr>
      <vt:lpstr>PowerPoint Presentation</vt:lpstr>
      <vt:lpstr>The Capitals of Georgia</vt:lpstr>
      <vt:lpstr>Growth of Georgia: Baptist and Methodist Churches</vt:lpstr>
      <vt:lpstr>The Anglican Church as the official church of England and the king was its recognized head.</vt:lpstr>
      <vt:lpstr>Some citizens started setting up American versions of the Anglican Church, while others sought new churches.</vt:lpstr>
      <vt:lpstr>Baptist and Methodist Churches Grow</vt:lpstr>
      <vt:lpstr>3 – 2 - 1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&amp; Religion</dc:title>
  <dc:creator>Windows User</dc:creator>
  <cp:lastModifiedBy>Jacob Tatum</cp:lastModifiedBy>
  <cp:revision>41</cp:revision>
  <dcterms:created xsi:type="dcterms:W3CDTF">2014-10-26T00:18:50Z</dcterms:created>
  <dcterms:modified xsi:type="dcterms:W3CDTF">2017-10-18T16:23:24Z</dcterms:modified>
</cp:coreProperties>
</file>