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610" r:id="rId3"/>
    <p:sldId id="800" r:id="rId4"/>
    <p:sldId id="799" r:id="rId5"/>
    <p:sldId id="842" r:id="rId6"/>
    <p:sldId id="812" r:id="rId7"/>
    <p:sldId id="659" r:id="rId8"/>
    <p:sldId id="813" r:id="rId9"/>
    <p:sldId id="816" r:id="rId10"/>
    <p:sldId id="814" r:id="rId11"/>
    <p:sldId id="817" r:id="rId12"/>
    <p:sldId id="819" r:id="rId13"/>
    <p:sldId id="815" r:id="rId14"/>
    <p:sldId id="821" r:id="rId15"/>
    <p:sldId id="824" r:id="rId16"/>
    <p:sldId id="822" r:id="rId17"/>
    <p:sldId id="826" r:id="rId18"/>
    <p:sldId id="823" r:id="rId19"/>
    <p:sldId id="825" r:id="rId20"/>
    <p:sldId id="827" r:id="rId21"/>
    <p:sldId id="818" r:id="rId22"/>
    <p:sldId id="828" r:id="rId23"/>
    <p:sldId id="829" r:id="rId24"/>
    <p:sldId id="830" r:id="rId25"/>
    <p:sldId id="831" r:id="rId26"/>
    <p:sldId id="835" r:id="rId27"/>
    <p:sldId id="832" r:id="rId28"/>
    <p:sldId id="833" r:id="rId29"/>
    <p:sldId id="834" r:id="rId30"/>
    <p:sldId id="836" r:id="rId31"/>
    <p:sldId id="837" r:id="rId32"/>
    <p:sldId id="839" r:id="rId33"/>
    <p:sldId id="838" r:id="rId34"/>
    <p:sldId id="840" r:id="rId35"/>
    <p:sldId id="843" r:id="rId36"/>
    <p:sldId id="844" r:id="rId37"/>
    <p:sldId id="845" r:id="rId38"/>
    <p:sldId id="847" r:id="rId39"/>
    <p:sldId id="846" r:id="rId40"/>
    <p:sldId id="848" r:id="rId41"/>
    <p:sldId id="841" r:id="rId42"/>
    <p:sldId id="811" r:id="rId43"/>
    <p:sldId id="801" r:id="rId44"/>
    <p:sldId id="802" r:id="rId45"/>
    <p:sldId id="862" r:id="rId46"/>
    <p:sldId id="803" r:id="rId47"/>
    <p:sldId id="804" r:id="rId48"/>
    <p:sldId id="863" r:id="rId49"/>
    <p:sldId id="864" r:id="rId50"/>
    <p:sldId id="805" r:id="rId51"/>
    <p:sldId id="807" r:id="rId52"/>
    <p:sldId id="806" r:id="rId53"/>
    <p:sldId id="808" r:id="rId54"/>
    <p:sldId id="809" r:id="rId55"/>
    <p:sldId id="893" r:id="rId5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A3F"/>
    <a:srgbClr val="D8DF26"/>
    <a:srgbClr val="FFFFFE"/>
    <a:srgbClr val="D7DE22"/>
    <a:srgbClr val="DDE241"/>
    <a:srgbClr val="E7E6E6"/>
    <a:srgbClr val="CBC9CA"/>
    <a:srgbClr val="233973"/>
    <a:srgbClr val="FEE6AA"/>
    <a:srgbClr val="EFB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5717" y="535645"/>
            <a:ext cx="9052560" cy="5029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186705" y="674304"/>
            <a:ext cx="8770585" cy="4751882"/>
          </a:xfrm>
          <a:prstGeom prst="ellipse">
            <a:avLst/>
          </a:prstGeom>
          <a:solidFill>
            <a:srgbClr val="D8DF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0290" y="2461623"/>
            <a:ext cx="8743419" cy="35317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FFFFF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RECONSTRUCTION</a:t>
            </a:r>
          </a:p>
          <a:p>
            <a:pPr algn="ctr"/>
            <a:r>
              <a:rPr lang="en-US" sz="7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FFFFF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PERIOD</a:t>
            </a:r>
          </a:p>
          <a:p>
            <a:pPr algn="ctr"/>
            <a:endParaRPr lang="en-US" sz="7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FFFFF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37" y="1445960"/>
            <a:ext cx="6488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Georgia Studies: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9" y="531917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2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14144" y="89724"/>
            <a:ext cx="837203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Sharecropping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sharecropping arrangement, the owner would lend the worker a place to live, his seeds, and farm equipment.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Sharecroppers received almost no pay, just a small share of the crops.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226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880464"/>
            <a:ext cx="7879976" cy="5486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3124" y="214501"/>
            <a:ext cx="889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Sharecroppers &amp; Cotton Bales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86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Children of African American Sharecroppers in Arkansas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60070"/>
            <a:ext cx="7315200" cy="4876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4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14144" y="89724"/>
            <a:ext cx="837203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Sharecropping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worker had no money for rent, he would give the owner a share of the crop, plus extra for the cost of rent and supplies.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workers had little hope of ever owning land because they rarely made a profit.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109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208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Sharecropper’s Cabin Surrounded by Cotton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50" y="903426"/>
            <a:ext cx="7585698" cy="5486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8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642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Inside a Sharecropper’s Home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589"/>
            <a:ext cx="8229600" cy="552907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3050" y="89724"/>
            <a:ext cx="86542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Tenant Farmers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Tenant farmers made similar arrangements with landowners where they rented sections of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unlike sharecroppers, tenant farmers often owned animals, equipment, and supplies, so they received more of the harvest.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010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46760"/>
            <a:ext cx="8778240" cy="536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3050" y="89724"/>
            <a:ext cx="865422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Tenant Farmers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so, after money was deducted for rent, there was little left over for the farmer.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impossible to get ahead as a sharecropper or tenant farmer.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2600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2136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Families of Evicted Sharecroppers in Arkansas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6142"/>
            <a:ext cx="8778240" cy="465326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6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65752" y="89724"/>
            <a:ext cx="846879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Reconstruction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Reconstruction means to build something again.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name given to the time period after the Civil War, from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1867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1877.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Reconstruction, Georgia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other Southern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states needed to be rebuilt and brought back into the Union.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8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08728" y="89724"/>
            <a:ext cx="418287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Cotton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Civil War hurt Georgia’s cotton production.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 experts urged farmers to grow other crops besides cotton, but there was still a huge demand for cotton in the North and Europe.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farmers worked hard to harvest more cotton since prices were so high.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603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08978"/>
            <a:ext cx="8778240" cy="492026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5850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Mississippi Sharecroppers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95820" y="89724"/>
            <a:ext cx="60086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North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North’s textile industry heavily depended on cotton produced in the South.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Northerners had a lot to gain by helping the South rebuild its agriculture.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Northern investors provided the money to rebuild farms, cotton mills, and railroads across the South in order to quicken the region’s recovery.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153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56606" y="89724"/>
            <a:ext cx="5887124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Freedmen’s</a:t>
            </a:r>
          </a:p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Bureau</a:t>
            </a:r>
            <a:endParaRPr lang="en-US" sz="6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470" y="2433939"/>
            <a:ext cx="7427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Northerners came to the South to support the freed black slaves who were uneducated and unemployed.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government established the Freedmen’s Bureau in 1865, which gave food, clothing, medicine, and other supplies to freed slaves.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2857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56606" y="89724"/>
            <a:ext cx="5887124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Freedmen’s</a:t>
            </a:r>
          </a:p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Bureau</a:t>
            </a:r>
            <a:endParaRPr lang="en-US" sz="6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470" y="2433939"/>
            <a:ext cx="742774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Freedmen’s Bureau established more than 4,000 schools.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helped freed slaves with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legal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bureau also helped poor whites, many of whom lost everything in the war.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587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08459" y="89724"/>
            <a:ext cx="618342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Education</a:t>
            </a:r>
            <a:endParaRPr lang="en-US" sz="6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had a higher population of freed black slaves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(who were uneducated and unemployed) than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any other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Educating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slaves was forbidden in Georgia prior to the Civil War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school for blacks opened in an old Savannah slave mart in 1865.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02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3" y="180201"/>
            <a:ext cx="8762474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08458" y="89724"/>
            <a:ext cx="618342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Education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Freedmen’s Bureau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created the first public school program for blacks and whites in the state and set the stage for Georgia’s modern public school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established Clarke Atlanta University and Morehouse College.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024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808221" y="89724"/>
            <a:ext cx="558390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Criticism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464" y="1405239"/>
            <a:ext cx="742774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many Georgians did not welcome the work of the Freedmen’s Bureau and criticized the organization for helping blacks.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White Southerners did not want blacks to become educated because they feared educated blacks would want political equality.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did not want blacks voting in elections.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80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45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Freedmen’s Bureau Agent Stands Between Armed Groups of Whites and Freed Men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9134"/>
            <a:ext cx="7315200" cy="531186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864"/>
          <a:stretch/>
        </p:blipFill>
        <p:spPr>
          <a:xfrm>
            <a:off x="123124" y="214501"/>
            <a:ext cx="8897751" cy="633977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3124" y="214501"/>
            <a:ext cx="8897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Ruins on Peachtree 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Street</a:t>
            </a:r>
          </a:p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Atlanta </a:t>
            </a: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1864 </a:t>
            </a: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27522" y="89724"/>
            <a:ext cx="414530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Voters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464" y="1405239"/>
            <a:ext cx="742774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white Southerners believed that the freed slaves were inferior and unable to understand politics.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this time, there were approximately 700,000 eligible African American voters in the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1867, about 80% of Georgia’s black adult males became registered voters.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54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16291" y="89724"/>
            <a:ext cx="776776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Government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464" y="1405239"/>
            <a:ext cx="742774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a brief period during Reconstruction, Freedmen were given more political rights than they had ever had (and would not have again for 100 years).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this freedom, 32 black legislators were elected to the Georgia General Assembly in 1867. </a:t>
            </a:r>
            <a:endParaRPr lang="en-US" sz="28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was a major victory because they could improve the lives of all African Americans in Georgia.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316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4" y="239536"/>
            <a:ext cx="5486400" cy="413988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069" y="2111921"/>
            <a:ext cx="3657600" cy="453500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23518" y="89724"/>
            <a:ext cx="415331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Turner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464" y="1405239"/>
            <a:ext cx="742774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the delegates was Henry McNeal Turner, an educated minister who had served as the first black chaplain in the U.S. Army.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Turner was elected to the House of Representatives in the 1968 election for the Georgia Assembly.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076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7" y="180201"/>
            <a:ext cx="48895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66881" y="2180272"/>
            <a:ext cx="353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Henry McNeal Turner</a:t>
            </a:r>
          </a:p>
        </p:txBody>
      </p:sp>
    </p:spTree>
    <p:extLst>
      <p:ext uri="{BB962C8B-B14F-4D97-AF65-F5344CB8AC3E}">
        <p14:creationId xmlns:p14="http://schemas.microsoft.com/office/powerpoint/2010/main" val="17243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24734" y="89724"/>
            <a:ext cx="675088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Objections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464" y="1405239"/>
            <a:ext cx="742774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Black legislators faced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aily harassment from white citizens and politicians.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25% were threatened, beaten, or jailed during their term as legislators.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white politicians protested that Georgia’s Constitution denied blacks the right to hold political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6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952500" y="89724"/>
            <a:ext cx="529536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Expelled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239" y="1562576"/>
            <a:ext cx="742774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1868, Georgia’s black legislators were expelled.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Henry McNeal Turner spoke out against the removal, but no one listened.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Soon after his speech, Turner began receiving death threats from the Ku Klux Klan, a hate group determined to keep blacks from having equal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043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01733" y="89724"/>
            <a:ext cx="73968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 Klux Klan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Ku Klux Klan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began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1867 as a social club for former confederate soldiers, but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quickly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became more political and violent.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Klan </a:t>
            </a: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used violence to frighten African-Americans and keep them from exercising their civil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Klansmen dressed up in white sheets and hooded 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masks </a:t>
            </a: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would terrorize blacks (and whites who tried to help them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) at night.</a:t>
            </a: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7798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" y="180201"/>
            <a:ext cx="810227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4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01733" y="89724"/>
            <a:ext cx="73968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 Klux Klan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Ku Klux Klan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used tactics of intimidation, physical violence, and murder in hopes of establishing social control over African Americans and their white allies.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Klan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spread terror throughout Georgia, and white supremacy and racial segregation became the norm for several decades.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14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15956" y="89724"/>
            <a:ext cx="51684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Georgia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1865 was a tough year across the South, particularly in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state’s government had collapsed and the governor was imprisoned in Washington D.C.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Confederate soldiers returned from the war to find their plantations and farms destroyed and barren.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were hungry, poor, or even homeless.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47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180201"/>
            <a:ext cx="882869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2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5717" y="535645"/>
            <a:ext cx="9052560" cy="5029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186705" y="674304"/>
            <a:ext cx="8770585" cy="4751882"/>
          </a:xfrm>
          <a:prstGeom prst="ellipse">
            <a:avLst/>
          </a:prstGeom>
          <a:solidFill>
            <a:srgbClr val="D8DF2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0290" y="2461623"/>
            <a:ext cx="8743419" cy="237757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FFFFF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RECONSTRUCTION</a:t>
            </a:r>
          </a:p>
          <a:p>
            <a:pPr algn="ctr"/>
            <a:r>
              <a:rPr lang="en-US" sz="7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FFFFF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PLANS</a:t>
            </a:r>
            <a:endParaRPr lang="en-US" sz="7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FFFFF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37" y="1445960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Conflict Over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505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142061" y="89724"/>
            <a:ext cx="691618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Readmission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Civil War, it was obvious that Southern states had to be admitted back into the Union, but no one could agree on the best way to do so.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Lincoln wanted to be as fair as possible to Southern states and let them back in quickly.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Lincoln’s plan was simple and did not require much from the Southern states in order to rejoin.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317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81411" y="89724"/>
            <a:ext cx="723749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Lincoln’s Plan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Lincoln’s plan for rebuilding the South had three parts: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First, one-tenth of the people in the state had to take an oath to obey the U.S. Constitution.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Second, the state had to set up a new government with a new constitution.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Third, the state had to abolish slavery.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044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73546" y="89724"/>
            <a:ext cx="80532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Congress’ Plan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Lincoln wanted to be fair to the South, many Radical Republicans felt that Lincoln’s plan was too lenient.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felt that Southern states should be punished for their actions during the Civil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War and the readmission process should be long and difficult.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582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71450" y="5843817"/>
            <a:ext cx="9315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Radical Republicans fought against Lincoln’s Plan for Reconstruction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8709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4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73546" y="89724"/>
            <a:ext cx="80532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Congress’ Plan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July 1864, the Radical Republicans passed the Wade-Davis bill.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was stricter and required the majority of voters to take a loyalty oath to the Union.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 vetoed the bill and rejected their plan.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073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13586" y="89724"/>
            <a:ext cx="497315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Johnson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April 1865, President Lincoln was assassinated and Vice President Andrew Johnson took over the presidency.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Johnson was committed to carrying out Lincoln’s Reconstruction plan and made very few changes.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8294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8467" y="1929033"/>
            <a:ext cx="408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17</a:t>
            </a:r>
            <a:r>
              <a:rPr lang="en-US" sz="36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U.S. President Andrew Johnson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4" y="181681"/>
            <a:ext cx="481905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3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63667" y="89724"/>
            <a:ext cx="7872989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Johnson’s Plan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Johnson’s plan for Reconstruction was slightly stricter than Lincoln’s.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said that Southern states could come back into the Union if they ratified the 13</a:t>
            </a:r>
            <a:r>
              <a:rPr lang="en-US" sz="30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Johnson made sure that the 13</a:t>
            </a:r>
            <a:r>
              <a:rPr lang="en-US" sz="3000" baseline="30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to the Constitution was ratified in December 1865.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782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03" y="2349242"/>
            <a:ext cx="5567844" cy="4297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" y="51621"/>
            <a:ext cx="542670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8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5329" y="89724"/>
            <a:ext cx="886967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13</a:t>
            </a:r>
            <a:r>
              <a:rPr lang="en-US" sz="8000" b="1" baseline="3000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</a:t>
            </a:r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Amendment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13</a:t>
            </a:r>
            <a:r>
              <a:rPr lang="en-US" sz="30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 all slaves in the United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abolished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slavery in the US and any of its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territories.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Johnson said that once the amendment passed, Southern states could come back into the Union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Congress did not agree with Johnson.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1655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544337"/>
            <a:ext cx="5020459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-428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13</a:t>
            </a:r>
            <a:r>
              <a:rPr lang="en-US" sz="32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to the U.S. Constitution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77" y="4416323"/>
            <a:ext cx="8729661" cy="21734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87" y="4367155"/>
            <a:ext cx="911542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13</a:t>
            </a:r>
            <a:r>
              <a:rPr lang="en-US" sz="28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says, “Neither slavery nor involuntary servitude, except as a punishment for crime whereof the party shall have been duly convicted, shall exist within the United States, or any place subject to their jurisdiction.”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7636" y="1379578"/>
            <a:ext cx="3866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approved by Abraham Lincoln in February, but was not ratified until December.</a:t>
            </a: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7276" y="89724"/>
            <a:ext cx="892577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14</a:t>
            </a:r>
            <a:r>
              <a:rPr lang="en-US" sz="8000" b="1" baseline="3000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</a:t>
            </a:r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Amendment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1868,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Congress passed the 14</a:t>
            </a:r>
            <a:r>
              <a:rPr lang="en-US" sz="28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Amendment, which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made all former slaves citizens of the United 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granted citizenship to all persons born in the United States, and it guaranteed all citizens equal rights under the law.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Tennessee was the only Southern state to approve it, but Congress told the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Southern states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must approve it to be readmitted to the Union.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96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4" y="1986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14</a:t>
            </a:r>
            <a:r>
              <a:rPr lang="en-US" sz="32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to the U.S. Constitution</a:t>
            </a:r>
          </a:p>
          <a:p>
            <a:pPr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38" y="1416249"/>
            <a:ext cx="3491544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0082" y="1989899"/>
            <a:ext cx="4986338" cy="33126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82" y="2160920"/>
            <a:ext cx="49863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14</a:t>
            </a:r>
            <a:r>
              <a:rPr lang="en-US" sz="28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says, “All persons born or naturalized in the United States and subject to the jurisdiction thereof, are citizens of the United States and of the State wherein they reside.”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8954" y="89724"/>
            <a:ext cx="884242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15</a:t>
            </a:r>
            <a:r>
              <a:rPr lang="en-US" sz="8000" b="1" baseline="3000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</a:t>
            </a:r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Amendment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February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1870, the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15</a:t>
            </a:r>
            <a:r>
              <a:rPr lang="en-US" sz="28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to the U.S. Constitution was ratified.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declared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no citizen of the United States could be denied the right to vote on account of race, color, or previous servitude.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15</a:t>
            </a:r>
            <a:r>
              <a:rPr lang="en-US" sz="28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granted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to vote to all male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citizens, and African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Americans could now vote and run for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395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4" y="1986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15</a:t>
            </a:r>
            <a:r>
              <a:rPr lang="en-US" sz="32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to the U.S. Constitution</a:t>
            </a:r>
          </a:p>
          <a:p>
            <a:pPr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7749" y="1772663"/>
            <a:ext cx="4146296" cy="3742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57749" y="2132473"/>
            <a:ext cx="41462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15</a:t>
            </a:r>
            <a:r>
              <a:rPr lang="en-US" sz="2800" baseline="30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Amendment says, “The right of citizens of the United States to vote shall not be denied or abridged by the color, or previous condition of servitude.”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2" y="946339"/>
            <a:ext cx="4415805" cy="539496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7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15956" y="89724"/>
            <a:ext cx="51684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Georgia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Recovery was difficult as Georgians lacked the money needed to rebuild the state’s infrastructure (railroads, factories, farms, etc.).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Civil War had destroyed Georgia’s agricultural economy and Georgians were not sure how to revamp their farms without using free (slave) labor.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574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6" y="214501"/>
            <a:ext cx="7809947" cy="621792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475" y="214501"/>
            <a:ext cx="8105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Railroad Lines Ruins that had to be Rebuilt</a:t>
            </a:r>
          </a:p>
          <a:p>
            <a:pPr lvl="1"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Atlanta 1864 </a:t>
            </a:r>
          </a:p>
        </p:txBody>
      </p:sp>
    </p:spTree>
    <p:extLst>
      <p:ext uri="{BB962C8B-B14F-4D97-AF65-F5344CB8AC3E}">
        <p14:creationId xmlns:p14="http://schemas.microsoft.com/office/powerpoint/2010/main" val="286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27019" y="89724"/>
            <a:ext cx="514628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136A3F"/>
                </a:solidFill>
                <a:effectLst>
                  <a:glow rad="139700">
                    <a:srgbClr val="D8DF2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Farming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136A3F"/>
              </a:solidFill>
              <a:effectLst>
                <a:glow rad="139700">
                  <a:srgbClr val="D8DF2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 slaves in Georgia and other Southern states needed to make a living in order to feed their families.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returned to their old masters and became either sharecroppers or tenant farmers.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 slaves knew how to grow crops, and landowners still needed labor.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1897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F26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17" y="1094601"/>
            <a:ext cx="807976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3124" y="214501"/>
            <a:ext cx="889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Young Sharecroppers Picking Cotton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sz="36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23317</TotalTime>
  <Words>1947</Words>
  <Application>Microsoft Office PowerPoint</Application>
  <PresentationFormat>On-screen Show (4:3)</PresentationFormat>
  <Paragraphs>339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Jacob Tatum</cp:lastModifiedBy>
  <cp:revision>411</cp:revision>
  <cp:lastPrinted>2018-01-10T19:53:50Z</cp:lastPrinted>
  <dcterms:created xsi:type="dcterms:W3CDTF">2014-12-29T15:18:45Z</dcterms:created>
  <dcterms:modified xsi:type="dcterms:W3CDTF">2018-01-10T19:57:01Z</dcterms:modified>
</cp:coreProperties>
</file>