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610" r:id="rId3"/>
    <p:sldId id="652" r:id="rId4"/>
    <p:sldId id="653" r:id="rId5"/>
    <p:sldId id="654" r:id="rId6"/>
    <p:sldId id="655" r:id="rId7"/>
    <p:sldId id="659" r:id="rId8"/>
    <p:sldId id="656" r:id="rId9"/>
    <p:sldId id="453" r:id="rId10"/>
    <p:sldId id="657" r:id="rId11"/>
    <p:sldId id="660" r:id="rId12"/>
    <p:sldId id="658" r:id="rId13"/>
    <p:sldId id="661" r:id="rId14"/>
    <p:sldId id="662" r:id="rId15"/>
    <p:sldId id="664" r:id="rId16"/>
    <p:sldId id="665" r:id="rId17"/>
    <p:sldId id="663" r:id="rId18"/>
    <p:sldId id="667" r:id="rId19"/>
    <p:sldId id="666" r:id="rId20"/>
    <p:sldId id="669" r:id="rId21"/>
    <p:sldId id="670" r:id="rId22"/>
    <p:sldId id="671" r:id="rId23"/>
    <p:sldId id="672" r:id="rId24"/>
    <p:sldId id="676" r:id="rId25"/>
    <p:sldId id="673" r:id="rId26"/>
    <p:sldId id="674" r:id="rId27"/>
    <p:sldId id="675" r:id="rId28"/>
    <p:sldId id="677" r:id="rId29"/>
    <p:sldId id="678" r:id="rId30"/>
    <p:sldId id="681" r:id="rId31"/>
    <p:sldId id="679" r:id="rId32"/>
    <p:sldId id="680" r:id="rId33"/>
    <p:sldId id="682" r:id="rId34"/>
    <p:sldId id="683" r:id="rId35"/>
    <p:sldId id="685" r:id="rId36"/>
    <p:sldId id="684" r:id="rId37"/>
    <p:sldId id="686" r:id="rId38"/>
    <p:sldId id="687" r:id="rId39"/>
    <p:sldId id="688" r:id="rId40"/>
    <p:sldId id="549" r:id="rId41"/>
    <p:sldId id="689" r:id="rId42"/>
    <p:sldId id="702" r:id="rId43"/>
    <p:sldId id="703" r:id="rId44"/>
    <p:sldId id="690" r:id="rId45"/>
    <p:sldId id="691" r:id="rId46"/>
    <p:sldId id="692" r:id="rId47"/>
    <p:sldId id="693" r:id="rId48"/>
    <p:sldId id="694" r:id="rId49"/>
    <p:sldId id="695" r:id="rId50"/>
    <p:sldId id="698" r:id="rId51"/>
    <p:sldId id="699" r:id="rId52"/>
    <p:sldId id="700" r:id="rId53"/>
    <p:sldId id="701" r:id="rId54"/>
    <p:sldId id="704" r:id="rId55"/>
    <p:sldId id="705" r:id="rId56"/>
    <p:sldId id="706" r:id="rId57"/>
    <p:sldId id="707" r:id="rId58"/>
    <p:sldId id="708" r:id="rId59"/>
    <p:sldId id="709" r:id="rId60"/>
    <p:sldId id="696" r:id="rId61"/>
    <p:sldId id="697" r:id="rId62"/>
    <p:sldId id="710" r:id="rId63"/>
    <p:sldId id="711" r:id="rId6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6AA"/>
    <a:srgbClr val="EFB93D"/>
    <a:srgbClr val="B9B9B9"/>
    <a:srgbClr val="F2B937"/>
    <a:srgbClr val="B9B9BB"/>
    <a:srgbClr val="B6D8C0"/>
    <a:srgbClr val="01B488"/>
    <a:srgbClr val="FEFEFE"/>
    <a:srgbClr val="EDD62E"/>
    <a:srgbClr val="F15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12/4/2017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FEE6AA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203578" y="1172469"/>
            <a:ext cx="4646144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CIVIL</a:t>
            </a:r>
          </a:p>
          <a:p>
            <a:pPr algn="ctr"/>
            <a:r>
              <a:rPr lang="en-US" sz="13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WAR</a:t>
            </a:r>
            <a:endParaRPr lang="en-US" sz="13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1397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15" y="318459"/>
            <a:ext cx="648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Events Leading to the </a:t>
            </a:r>
            <a:endParaRPr lang="en-US" sz="6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463" y="5658898"/>
            <a:ext cx="667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Impact on Georgia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59" y="531917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526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667137" y="89724"/>
            <a:ext cx="586602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South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relied on cash </a:t>
            </a: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crops, like </a:t>
            </a: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cotton, and depended heavily on (free) slave labor to work the large plantations</a:t>
            </a: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Plantation owners needed slaves to plant cotton, harvest it, and operate the cotton gins.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economy of the South depended on slave labor.</a:t>
            </a: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4359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867794"/>
            <a:ext cx="3735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Four Generations of a Slave Family– Beaufort, South Carolina 1862</a:t>
            </a:r>
          </a:p>
          <a:p>
            <a:pPr algn="ctr"/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t="4049" r="4011" b="4161"/>
          <a:stretch/>
        </p:blipFill>
        <p:spPr>
          <a:xfrm>
            <a:off x="3735647" y="228600"/>
            <a:ext cx="5151864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6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595803" y="89724"/>
            <a:ext cx="600869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North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 relied mostly on factories and businesses, and did not need slaves in order to maintain its economy. </a:t>
            </a: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Northern abolitionists spoke out against the evils of slavery and wanted it to end, while Southerners wanted to protect their way of life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Wealthy Southern plantation owners resented Northern interference in their livelihood.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363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89076" y="89724"/>
            <a:ext cx="482215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Division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Soon, arguments began to arise between the North and the South over whether slavery should be allowed in new states added to the Union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Kentucky Senator Henry Clay convinced Congress that there must be a compromise in order to make both sides happy.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0960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10985" y="89724"/>
            <a:ext cx="517834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Missouri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1820, Congress approved the Missouri Compromise in an effort to appease both sides.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slave state of Missouri applied for statehood, but admitting Missouri would upset the balance between free and slave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823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79694" y="89724"/>
            <a:ext cx="784092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Compromise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Lawmakers created a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compromise plan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admitted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Missouri as a slave state and Maine as a free state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also decided to limit areas that could apply for statehood as a slave state.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All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new states north of a certain point would be free, and all states south of that point would allow slavery.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0175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8145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Missouri Compromise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2618" r="3669" b="6853"/>
          <a:stretch/>
        </p:blipFill>
        <p:spPr>
          <a:xfrm>
            <a:off x="268435" y="728841"/>
            <a:ext cx="8607127" cy="58521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7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44831" y="214100"/>
            <a:ext cx="831060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Compromise of 1850</a:t>
            </a:r>
            <a:endParaRPr lang="en-US" sz="54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slavery issue continued to cause division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U.S. gained more territory after the war with Mexico in 1848.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Compromise of 1850 admitted California as a free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 and made no decision on the new territories of New Mexico and Utah.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slave trade was also abolished in Washington D.C., although slavery was still permitted there.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45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8145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Compromise of 1850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t="2547" r="3329" b="6280"/>
          <a:stretch/>
        </p:blipFill>
        <p:spPr>
          <a:xfrm>
            <a:off x="228600" y="767136"/>
            <a:ext cx="8686800" cy="581386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5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50266" y="-38699"/>
            <a:ext cx="4899739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Fugitive</a:t>
            </a:r>
          </a:p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Slave Act</a:t>
            </a:r>
            <a:endParaRPr lang="en-US" sz="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062" y="2244957"/>
            <a:ext cx="7427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pacify slave states,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Compromise of 1850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included the Fugitive Slave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act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required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runaway slaves to be returned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the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even if they had made it to free territory the North.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punished anyone who helped runaway slaves.</a:t>
            </a: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273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000535" y="89724"/>
            <a:ext cx="71992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Differences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Large differences divided the northern and southern states long before the Civil War started in 1861.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two important issues that increased tensions were </a:t>
            </a:r>
            <a:r>
              <a:rPr lang="en-US" sz="3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states’ rights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and</a:t>
            </a:r>
            <a:r>
              <a:rPr lang="en-US" sz="3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 slavery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885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8145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Runaway Slaves - 1852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6780"/>
            <a:ext cx="8686800" cy="545628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1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02328" y="89724"/>
            <a:ext cx="759566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 Platform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Compromise of 1850 did not pass easily.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Georgians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still opposed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compromise and threatened secession.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December 1850, Georgia’s lawmakers met to discuss the issue and adopted the Georgia Platform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0540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02328" y="89724"/>
            <a:ext cx="759566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 Platform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Georgia Platform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stated that Georgia was willing to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accept the Compromise of 1850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as long as the North complied with the Fugitive Slave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 would remain in the Union as long as the North promised to help return runaway slaves to the South and would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stop trying to ban slavery in new territories and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868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058559" y="89724"/>
            <a:ext cx="308321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Another controversial event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sparked anger was the </a:t>
            </a:r>
            <a:r>
              <a:rPr lang="en-US" sz="2800" i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Dred </a:t>
            </a:r>
            <a:r>
              <a:rPr lang="en-US" sz="2800" i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Scott v. Sanford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case in 1857.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Dred Scott, a Missouri slave, sued for his freedom because he had lived for a period of time with his master in Illinois and Wisconsin (both free).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he returned to Missouri, Scott sued the state based on his belief that his time in the free states made him a free man.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27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829" y="1821220"/>
            <a:ext cx="3555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Dred Scott</a:t>
            </a:r>
            <a:endParaRPr lang="en-US" sz="4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285"/>
          <a:stretch/>
        </p:blipFill>
        <p:spPr>
          <a:xfrm>
            <a:off x="185744" y="165888"/>
            <a:ext cx="540308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0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39341" y="89724"/>
            <a:ext cx="652165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Dred Scott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slaves who had lived in free territory had gone to court and gained their freedom, and Dred Scott believed he should be able to do the same.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Scott sued for his freedom, the U.S. Supreme Court had to decide if slaves could gain freedom just by living in a free territory.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case gave the Supreme Court the opportunity to make a national statement either for or against slavery.</a:t>
            </a: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5771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722730" y="89724"/>
            <a:ext cx="375487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Ruling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Supreme Court ruled against Dred Scott, declaring that </a:t>
            </a:r>
            <a:r>
              <a:rPr lang="en-US" sz="2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slaves and freed blacks were not citizens of the U.S. and did not have the right to sue in the first place</a:t>
            </a:r>
            <a:r>
              <a:rPr lang="en-US" sz="26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 went on to state that banning slavery in U.S. territories was unconstitutional.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Court declared that the national government had no right to stop the expansion of slavery into western territories.</a:t>
            </a:r>
            <a:endParaRPr lang="en-US" sz="26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225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700016" y="89724"/>
            <a:ext cx="580030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Outcome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Supreme Court sided with the southern view on slavery, so Southern slaveholders were pleased with the decision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Dred Scott case’s outcome made Northern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abolitionists furious because it meant that slave owners could keep their slaves in any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court’s decision further divided the nation.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795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" y="228600"/>
            <a:ext cx="875323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1345754" y="89724"/>
            <a:ext cx="650883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Party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1854, those opposing the spread of slavery united and formed the Republican Party.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Initially, the party only sought to restrict slavery in new states and territories, not outlaw it where it already existed.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1860, the Republicans nominated Abraham Lincoln of Illinois as their candidate for president of the United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366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867138" y="89724"/>
            <a:ext cx="346601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Tariff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1800s, farming was the way of life in the South while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numerous factories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being built in the North.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Northerners wanted to sell their goods in the South, but it was cheaper for Southerners to import goods from Europe.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1828, President Jackson put a tariff on imported goods to help Northern industries.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23162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8361" y="1821220"/>
            <a:ext cx="33656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Abraham Lincoln</a:t>
            </a:r>
          </a:p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</a:t>
            </a:r>
            <a:r>
              <a:rPr lang="en-US" sz="4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 1864</a:t>
            </a:r>
            <a:endParaRPr lang="en-US" sz="4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2" y="320040"/>
            <a:ext cx="5540479" cy="621792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9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274166" y="89724"/>
            <a:ext cx="265200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Split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Democratic party was split between three candidates.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Northern democrats supported Senator Stephen Douglas, who had proposed the idea of popular sovereignty in the territories (idea that power would be given to citizens).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Southern Democrats opposed Douglas and nominated Kentucky’s John Breckinridge.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third group, the Constitutional Union Party, nominated Tennessee’s John Bell.</a:t>
            </a:r>
            <a:endParaRPr lang="en-US" sz="25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1226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47035" y="89724"/>
            <a:ext cx="770627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1860 Election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Abraham Lincoln won the election on November 6, 1860.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Southern states were concerned because they felt Lincoln wanted to end slavery.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Lincoln’s goal was to keep the Union together; however, South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Carolina decided to secede from the Union on December 20, 1860.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806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659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Lincoln’s Inauguration</a:t>
            </a:r>
            <a:endParaRPr lang="en-US" sz="4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7"/>
          <a:stretch/>
        </p:blipFill>
        <p:spPr>
          <a:xfrm>
            <a:off x="743195" y="703322"/>
            <a:ext cx="7657610" cy="59436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6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260274" y="89724"/>
            <a:ext cx="4679807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Debate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South Carolina seceded from the Union, Georgians were divided in two.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One group, including Governor Joseph Brown, wanted to leave the Union right away.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Alexander Stephens disagreed and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said that Lincoln was not the South’s enemy.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also warned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the economic ruin that would occur from a civil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561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612844"/>
            <a:ext cx="373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Alexander Stephens was a sickly man who never weighed over 100 pounds. Still, one northern politician called him “the strongest man in the South”.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" y="213162"/>
            <a:ext cx="516987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9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464557" y="89724"/>
            <a:ext cx="827124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GA Secession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602915"/>
            <a:ext cx="742774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legislature called a special secession convention in order to vote on the issue.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Delegates voted 166 to 130 in favor of secession.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January of 1861,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Georgians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left the Union.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4658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499" r="7315" b="5029"/>
          <a:stretch/>
        </p:blipFill>
        <p:spPr>
          <a:xfrm>
            <a:off x="685800" y="310679"/>
            <a:ext cx="7772400" cy="623664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63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2644" r="5403" b="6731"/>
          <a:stretch/>
        </p:blipFill>
        <p:spPr>
          <a:xfrm>
            <a:off x="2144110" y="228600"/>
            <a:ext cx="485577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7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8229600" cy="5050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7567" y="5200295"/>
            <a:ext cx="45418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Status of the States 1861</a:t>
            </a: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9173"/>
          <a:stretch/>
        </p:blipFill>
        <p:spPr>
          <a:xfrm>
            <a:off x="127750" y="4487562"/>
            <a:ext cx="3972067" cy="2159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79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72042" y="89724"/>
            <a:ext cx="745620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Nullification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Southerners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were angry and opposed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tariff because it was put in place to help northern businessmen, rather than southern plantation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owners.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1832, South Carolina invoked the doctrine of nullification, saying that the tariff was not valid in the state and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threatened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withdraw from the Union.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 avoid this, Congress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lowered the tariff in 1833.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238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24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KG Second Chances Solid" panose="02000000000000000000" pitchFamily="2" charset="0"/>
              </a:rPr>
              <a:t>TEACHER INFO: North v. South Show Me Game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KG First Time In Forever" panose="02000506000000020003" pitchFamily="2" charset="0"/>
                <a:ea typeface="Georgia Belle Skinny" panose="02000603000000000000" pitchFamily="2" charset="0"/>
              </a:rPr>
              <a:t>Print off the cards on the following </a:t>
            </a:r>
            <a:r>
              <a:rPr lang="en-US" sz="2800" dirty="0" smtClean="0">
                <a:latin typeface="KG First Time In Forever" panose="02000506000000020003" pitchFamily="2" charset="0"/>
                <a:ea typeface="Georgia Belle Skinny" panose="02000603000000000000" pitchFamily="2" charset="0"/>
              </a:rPr>
              <a:t>page. (There are two-per-page).</a:t>
            </a:r>
            <a:endParaRPr lang="en-US" sz="2800" i="1" dirty="0">
              <a:latin typeface="KG First Time In Forever" panose="02000506000000020003" pitchFamily="2" charset="0"/>
              <a:ea typeface="Georgia Belle Skinny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Georgia Belle Skinny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G First Time In Forever" panose="02000506000000020003" pitchFamily="2" charset="0"/>
                <a:ea typeface="Georgia Belle Skinny" panose="02000603000000000000" pitchFamily="2" charset="0"/>
              </a:rPr>
              <a:t>Project </a:t>
            </a:r>
            <a:r>
              <a:rPr lang="en-US" sz="2800" dirty="0">
                <a:latin typeface="KG First Time In Forever" panose="02000506000000020003" pitchFamily="2" charset="0"/>
                <a:ea typeface="Georgia Belle Skinny" panose="02000603000000000000" pitchFamily="2" charset="0"/>
              </a:rPr>
              <a:t>the following “Show Me” statements and have the students hold up the correct end of the card.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Georgia Belle Skinny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G First Time In Forever" panose="02000506000000020003" pitchFamily="2" charset="0"/>
                <a:ea typeface="Georgia Belle Skinny" panose="02000603000000000000" pitchFamily="2" charset="0"/>
              </a:rPr>
              <a:t>There </a:t>
            </a:r>
            <a:r>
              <a:rPr lang="en-US" sz="2800" dirty="0">
                <a:latin typeface="KG First Time In Forever" panose="02000506000000020003" pitchFamily="2" charset="0"/>
                <a:ea typeface="Georgia Belle Skinny" panose="02000603000000000000" pitchFamily="2" charset="0"/>
              </a:rPr>
              <a:t>is also a blank template for you to add additional questions if you’d like. *Or have the students write one of their own!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196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3832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3474720"/>
            <a:ext cx="9144000" cy="338328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15424" y="0"/>
            <a:ext cx="2743200" cy="338328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15424" y="3474720"/>
            <a:ext cx="2743200" cy="338328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6154249" y="3474720"/>
            <a:ext cx="2743200" cy="338328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154249" y="0"/>
            <a:ext cx="2743200" cy="338328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426144"/>
            <a:ext cx="9144000" cy="0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6200000">
            <a:off x="584419" y="379746"/>
            <a:ext cx="1773562" cy="262379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</a:t>
            </a:r>
            <a:endParaRPr lang="en-US" sz="1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584418" y="3854463"/>
            <a:ext cx="1773562" cy="262379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</a:t>
            </a:r>
            <a:endParaRPr lang="en-US" sz="1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7060090" y="379741"/>
            <a:ext cx="1297471" cy="262379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</a:t>
            </a:r>
            <a:endParaRPr lang="en-US" sz="1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7060090" y="3623660"/>
            <a:ext cx="1297470" cy="262379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</a:t>
            </a:r>
            <a:endParaRPr lang="en-US" sz="16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1074456" y="1410793"/>
            <a:ext cx="338328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10160">
                  <a:noFill/>
                  <a:prstDash val="solid"/>
                </a:ln>
                <a:latin typeface="KG First Time In Forever" panose="02000506000000020003" pitchFamily="2" charset="0"/>
              </a:rPr>
              <a:t>North</a:t>
            </a:r>
            <a:endParaRPr lang="en-US" sz="3200" dirty="0">
              <a:ln w="10160">
                <a:noFill/>
                <a:prstDash val="solid"/>
              </a:ln>
              <a:latin typeface="KG First Time In Forever" panose="02000506000000020003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1074455" y="4879804"/>
            <a:ext cx="338328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10160">
                  <a:noFill/>
                  <a:prstDash val="solid"/>
                </a:ln>
                <a:latin typeface="KG First Time In Forever" panose="02000506000000020003" pitchFamily="2" charset="0"/>
              </a:rPr>
              <a:t>North</a:t>
            </a:r>
            <a:endParaRPr lang="en-US" sz="3200" dirty="0">
              <a:ln w="10160">
                <a:noFill/>
                <a:prstDash val="solid"/>
              </a:ln>
              <a:latin typeface="KG First Time In Forever" panose="02000506000000020003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743512" y="1416504"/>
            <a:ext cx="338328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10160">
                  <a:noFill/>
                  <a:prstDash val="solid"/>
                </a:ln>
                <a:latin typeface="KG First Time In Forever" panose="02000506000000020003" pitchFamily="2" charset="0"/>
              </a:rPr>
              <a:t>South</a:t>
            </a:r>
            <a:endParaRPr lang="en-US" sz="3200" dirty="0">
              <a:ln w="10160">
                <a:noFill/>
                <a:prstDash val="solid"/>
              </a:ln>
              <a:latin typeface="KG First Time In Forever" panose="02000506000000020003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4743512" y="4885513"/>
            <a:ext cx="3383282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200" dirty="0" smtClean="0">
                <a:ln w="10160">
                  <a:noFill/>
                  <a:prstDash val="solid"/>
                </a:ln>
                <a:latin typeface="KG First Time In Forever" panose="02000506000000020003" pitchFamily="2" charset="0"/>
              </a:rPr>
              <a:t>South</a:t>
            </a:r>
            <a:endParaRPr lang="en-US" sz="3200" dirty="0">
              <a:ln w="10160">
                <a:noFill/>
                <a:prstDash val="solid"/>
              </a:ln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76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economy of this region was highly dependent on cash crops, such as cotton.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1472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871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the Georgia Platform, this region had to agree to comply with the Fugitive Slave Act.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8444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08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states were free.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5864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9976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court ruled in this region’s favor in the Dred Scott case.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714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706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07663" y="89724"/>
            <a:ext cx="738497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States’ Rights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Southerners were angry because they believed the national government was intruding more and more on states’ rights.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(The authority states have to govern what goes on inside their own borders.)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Southern states felt that states should have final authority, not the national government.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4578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abolitionist movement began in this region.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9823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753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These states were slave states.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0518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8299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region’s economy was based on industry.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1441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1758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region strongly supported states’ rights.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241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5091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election of 1860, supporters of Abraham Lincoln and the Republican Party lived in this region.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8121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North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7116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07663" y="89724"/>
            <a:ext cx="7384970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States’ Rights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people in the South believed that states could choose which federal laws to obey.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felt that if a state didn’t like a law passed by the federal government, then they didn’t have to follow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also believed that any state could withdraw, or secede, from the Union if it chose to do so.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5658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States in this region wanted to nullify the Tariff of 1828.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7693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0360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09988" y="89724"/>
            <a:ext cx="4980339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SHOW ME!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6" y="1513191"/>
            <a:ext cx="742774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After the election of 1860, states from this region began to secede from the Union.</a:t>
            </a:r>
          </a:p>
          <a:p>
            <a:pPr algn="ctr"/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7908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EFB93D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363265" y="89724"/>
            <a:ext cx="44737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EE6AA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ANSWER:</a:t>
            </a:r>
            <a:endParaRPr lang="en-US" sz="72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EE6AA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9177" y="2700423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</a:t>
            </a:r>
            <a:endParaRPr lang="en-US" sz="7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8728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67581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Slave Trader’s Business in Atlanta, 1860s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06" y="864999"/>
            <a:ext cx="6998185" cy="566928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FEE6A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177242" y="89724"/>
            <a:ext cx="484581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2B937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Slavery</a:t>
            </a:r>
            <a:endParaRPr 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2B937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the US Constitution was written, it did not include anything on slave labor.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Slavery was a matter of states’ rights and each state could decide whether or not to allow slaves.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1800s, slavery became a heated issue between the North and the South.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123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937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67581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 South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Carolina Plantation - 1862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9937"/>
            <a:ext cx="7772400" cy="56610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4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17532</TotalTime>
  <Words>1902</Words>
  <Application>Microsoft Office PowerPoint</Application>
  <PresentationFormat>On-screen Show (4:3)</PresentationFormat>
  <Paragraphs>306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Georgia Belle Skinny</vt:lpstr>
      <vt:lpstr>KBScaredStraight</vt:lpstr>
      <vt:lpstr>KG Eyes Wide Open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Jacob Tatum</cp:lastModifiedBy>
  <cp:revision>333</cp:revision>
  <cp:lastPrinted>2017-12-04T12:33:19Z</cp:lastPrinted>
  <dcterms:created xsi:type="dcterms:W3CDTF">2014-12-29T15:18:45Z</dcterms:created>
  <dcterms:modified xsi:type="dcterms:W3CDTF">2017-12-04T12:35:10Z</dcterms:modified>
</cp:coreProperties>
</file>