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69" r:id="rId3"/>
    <p:sldId id="270" r:id="rId4"/>
    <p:sldId id="272" r:id="rId5"/>
    <p:sldId id="273" r:id="rId6"/>
    <p:sldId id="274" r:id="rId7"/>
    <p:sldId id="276" r:id="rId8"/>
    <p:sldId id="275" r:id="rId9"/>
    <p:sldId id="278" r:id="rId10"/>
    <p:sldId id="279" r:id="rId11"/>
    <p:sldId id="280" r:id="rId12"/>
    <p:sldId id="281" r:id="rId13"/>
    <p:sldId id="282" r:id="rId14"/>
    <p:sldId id="290" r:id="rId15"/>
    <p:sldId id="283" r:id="rId16"/>
    <p:sldId id="284" r:id="rId17"/>
    <p:sldId id="285" r:id="rId18"/>
    <p:sldId id="286" r:id="rId19"/>
    <p:sldId id="287" r:id="rId20"/>
    <p:sldId id="288" r:id="rId21"/>
    <p:sldId id="289" r:id="rId22"/>
    <p:sldId id="291" r:id="rId23"/>
    <p:sldId id="263" r:id="rId24"/>
    <p:sldId id="26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11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1B7F89F-7553-4306-B695-753EF9096400}"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CB799-07CB-4931-826E-01FDD9C65DE3}" type="slidenum">
              <a:rPr lang="en-US" smtClean="0"/>
              <a:t>‹#›</a:t>
            </a:fld>
            <a:endParaRPr lang="en-US"/>
          </a:p>
        </p:txBody>
      </p:sp>
      <p:sp>
        <p:nvSpPr>
          <p:cNvPr id="113" name="Rectangle 112"/>
          <p:cNvSpPr/>
          <p:nvPr/>
        </p:nvSpPr>
        <p:spPr>
          <a:xfrm>
            <a:off x="685801" y="685800"/>
            <a:ext cx="7782412" cy="5410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1"/>
          <p:cNvSpPr>
            <a:spLocks noGrp="1"/>
          </p:cNvSpPr>
          <p:nvPr>
            <p:ph type="ctrTitle"/>
          </p:nvPr>
        </p:nvSpPr>
        <p:spPr>
          <a:xfrm>
            <a:off x="2002155" y="2133600"/>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135504" y="3771901"/>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7" name="Group 6"/>
          <p:cNvGrpSpPr/>
          <p:nvPr userDrawn="1"/>
        </p:nvGrpSpPr>
        <p:grpSpPr>
          <a:xfrm>
            <a:off x="810553" y="841976"/>
            <a:ext cx="7535237" cy="5101624"/>
            <a:chOff x="1980405" y="2130582"/>
            <a:chExt cx="4801394" cy="2824006"/>
          </a:xfrm>
        </p:grpSpPr>
        <p:grpSp>
          <p:nvGrpSpPr>
            <p:cNvPr id="94" name="Group 93"/>
            <p:cNvGrpSpPr/>
            <p:nvPr/>
          </p:nvGrpSpPr>
          <p:grpSpPr>
            <a:xfrm>
              <a:off x="1980405" y="21336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userDrawn="1"/>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96" name="Straight Connector 95"/>
            <p:cNvCxnSpPr/>
            <p:nvPr userDrawn="1"/>
          </p:nvCxnSpPr>
          <p:spPr>
            <a:xfrm rot="5400000">
              <a:off x="579799" y="3539488"/>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B7F89F-7553-4306-B695-753EF9096400}"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CB799-07CB-4931-826E-01FDD9C65DE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B7F89F-7553-4306-B695-753EF9096400}"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CB799-07CB-4931-826E-01FDD9C65DE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B7F89F-7553-4306-B695-753EF9096400}"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CB799-07CB-4931-826E-01FDD9C65DE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A1B7F89F-7553-4306-B695-753EF9096400}" type="datetimeFigureOut">
              <a:rPr lang="en-US" smtClean="0"/>
              <a:t>11/27/2017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7CCCB799-07CB-4931-826E-01FDD9C65DE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B7F89F-7553-4306-B695-753EF9096400}"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CB799-07CB-4931-826E-01FDD9C65DE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B7F89F-7553-4306-B695-753EF9096400}" type="datetimeFigureOut">
              <a:rPr lang="en-US" smtClean="0"/>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CCB799-07CB-4931-826E-01FDD9C65DE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B7F89F-7553-4306-B695-753EF9096400}" type="datetimeFigureOut">
              <a:rPr lang="en-US" smtClean="0"/>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CCB799-07CB-4931-826E-01FDD9C65DE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7F89F-7553-4306-B695-753EF9096400}" type="datetimeFigureOut">
              <a:rPr lang="en-US" smtClean="0"/>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CCB799-07CB-4931-826E-01FDD9C65DE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B7F89F-7553-4306-B695-753EF9096400}"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CB799-07CB-4931-826E-01FDD9C65DE3}"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1B7F89F-7553-4306-B695-753EF9096400}"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CB799-07CB-4931-826E-01FDD9C65DE3}"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1B7F89F-7553-4306-B695-753EF9096400}" type="datetimeFigureOut">
              <a:rPr lang="en-US" smtClean="0"/>
              <a:t>11/27/2017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7CCCB799-07CB-4931-826E-01FDD9C65DE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troup.org/userfiles/929/My%20Files/Social%20Studies/8SS/growth_expansion/technological_advances/The-Invention-of-the-Cotton-Gin-1793.mp4?id=18751" TargetMode="External"/><Relationship Id="rId2" Type="http://schemas.openxmlformats.org/officeDocument/2006/relationships/hyperlink" Target="http://www.troup.org/userfiles/929/My%20Files/Social%20Studies/8SS/growth_expansion/technological_advances/Cotton-Gin.mp4?id=18746" TargetMode="External"/><Relationship Id="rId1" Type="http://schemas.openxmlformats.org/officeDocument/2006/relationships/slideLayout" Target="../slideLayouts/slideLayout2.xml"/><Relationship Id="rId4" Type="http://schemas.openxmlformats.org/officeDocument/2006/relationships/hyperlink" Target="http://app.discoveryeducation.com/player/view/assetGuid/C34FD3AA-B6B7-4F37-A3F6-FE43197C52D6"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mA63xWGPI-k"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uXp-O6SIeyg"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200" dirty="0" smtClean="0">
                <a:effectLst>
                  <a:outerShdw blurRad="38100" dist="38100" dir="2700000" algn="tl">
                    <a:srgbClr val="000000">
                      <a:alpha val="43137"/>
                    </a:srgbClr>
                  </a:outerShdw>
                </a:effectLst>
              </a:rPr>
              <a:t>Activating Strategy</a:t>
            </a:r>
            <a:endParaRPr lang="en-US" sz="7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ctr">
              <a:buNone/>
            </a:pPr>
            <a:r>
              <a:rPr lang="en-US" sz="4800" b="1" dirty="0" smtClean="0"/>
              <a:t>Describe a technological development that has occurred in your lifetime. Explain how this technological development positively or negatively impacted your life or society.</a:t>
            </a:r>
            <a:endParaRPr lang="en-US" sz="4800" b="1" dirty="0"/>
          </a:p>
        </p:txBody>
      </p:sp>
    </p:spTree>
    <p:extLst>
      <p:ext uri="{BB962C8B-B14F-4D97-AF65-F5344CB8AC3E}">
        <p14:creationId xmlns:p14="http://schemas.microsoft.com/office/powerpoint/2010/main" val="3981145709"/>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122" name="Picture 2" descr="http://ecocotton2012.files.wordpress.com/2012/03/us-cotton-production-graph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51" y="152400"/>
            <a:ext cx="9000684" cy="662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7482979"/>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90600"/>
          </a:xfrm>
        </p:spPr>
        <p:txBody>
          <a:bodyPr>
            <a:noAutofit/>
          </a:bodyPr>
          <a:lstStyle/>
          <a:p>
            <a:pPr algn="ctr"/>
            <a:r>
              <a:rPr lang="en-US" sz="6600" u="sng" dirty="0" smtClean="0">
                <a:effectLst>
                  <a:outerShdw blurRad="38100" dist="38100" dir="2700000" algn="tl">
                    <a:srgbClr val="000000">
                      <a:alpha val="43137"/>
                    </a:srgbClr>
                  </a:outerShdw>
                </a:effectLst>
              </a:rPr>
              <a:t>Think, Pair, Share</a:t>
            </a:r>
            <a:endParaRPr lang="en-US" sz="6600" u="sng"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304800" y="1447800"/>
            <a:ext cx="8534400" cy="4953000"/>
          </a:xfrm>
        </p:spPr>
        <p:txBody>
          <a:bodyPr>
            <a:noAutofit/>
          </a:bodyPr>
          <a:lstStyle/>
          <a:p>
            <a:r>
              <a:rPr lang="en-US" sz="4400" b="1" dirty="0" smtClean="0">
                <a:effectLst>
                  <a:outerShdw blurRad="38100" dist="38100" dir="2700000" algn="tl">
                    <a:srgbClr val="000000">
                      <a:alpha val="43137"/>
                    </a:srgbClr>
                  </a:outerShdw>
                </a:effectLst>
              </a:rPr>
              <a:t>Describe a positive effect of the invention of the cotton gin on the development of Georgia.</a:t>
            </a:r>
          </a:p>
          <a:p>
            <a:endParaRPr lang="en-US" dirty="0" smtClean="0"/>
          </a:p>
          <a:p>
            <a:r>
              <a:rPr lang="en-US" sz="4400" b="1" dirty="0" smtClean="0">
                <a:effectLst>
                  <a:outerShdw blurRad="38100" dist="38100" dir="2700000" algn="tl">
                    <a:srgbClr val="000000">
                      <a:alpha val="43137"/>
                    </a:srgbClr>
                  </a:outerShdw>
                </a:effectLst>
              </a:rPr>
              <a:t>What might be a negative effect of the invention of the cotton gin on the development of Georgia.</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2320107"/>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Autofit/>
          </a:bodyPr>
          <a:lstStyle/>
          <a:p>
            <a:pPr algn="ctr"/>
            <a:r>
              <a:rPr lang="en-US" sz="4600" u="sng" dirty="0" smtClean="0">
                <a:solidFill>
                  <a:srgbClr val="FF0000"/>
                </a:solidFill>
                <a:effectLst>
                  <a:outerShdw blurRad="38100" dist="38100" dir="2700000" algn="tl">
                    <a:srgbClr val="000000">
                      <a:alpha val="43137"/>
                    </a:srgbClr>
                  </a:outerShdw>
                </a:effectLst>
              </a:rPr>
              <a:t>Negative Effects </a:t>
            </a:r>
            <a:r>
              <a:rPr lang="en-US" sz="4600" u="sng" dirty="0" smtClean="0">
                <a:effectLst>
                  <a:outerShdw blurRad="38100" dist="38100" dir="2700000" algn="tl">
                    <a:srgbClr val="000000">
                      <a:alpha val="43137"/>
                    </a:srgbClr>
                  </a:outerShdw>
                </a:effectLst>
              </a:rPr>
              <a:t>of the Cotton Gin</a:t>
            </a:r>
            <a:endParaRPr lang="en-US" sz="4600" u="sng"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304800" y="1295400"/>
            <a:ext cx="8534400" cy="5257800"/>
          </a:xfrm>
        </p:spPr>
        <p:txBody>
          <a:bodyPr>
            <a:noAutofit/>
          </a:bodyPr>
          <a:lstStyle/>
          <a:p>
            <a:r>
              <a:rPr lang="en-US" sz="4600" b="1" dirty="0" smtClean="0">
                <a:effectLst>
                  <a:outerShdw blurRad="38100" dist="38100" dir="2700000" algn="tl">
                    <a:srgbClr val="000000">
                      <a:alpha val="43137"/>
                    </a:srgbClr>
                  </a:outerShdw>
                </a:effectLst>
              </a:rPr>
              <a:t>It made the </a:t>
            </a:r>
            <a:r>
              <a:rPr lang="en-US" sz="4600" b="1" dirty="0" smtClean="0">
                <a:solidFill>
                  <a:srgbClr val="FF0000"/>
                </a:solidFill>
                <a:effectLst>
                  <a:outerShdw blurRad="38100" dist="38100" dir="2700000" algn="tl">
                    <a:srgbClr val="000000">
                      <a:alpha val="43137"/>
                    </a:srgbClr>
                  </a:outerShdw>
                </a:effectLst>
              </a:rPr>
              <a:t>South</a:t>
            </a:r>
            <a:r>
              <a:rPr lang="en-US" sz="4600" b="1" dirty="0" smtClean="0">
                <a:effectLst>
                  <a:outerShdw blurRad="38100" dist="38100" dir="2700000" algn="tl">
                    <a:srgbClr val="000000">
                      <a:alpha val="43137"/>
                    </a:srgbClr>
                  </a:outerShdw>
                </a:effectLst>
              </a:rPr>
              <a:t> overly </a:t>
            </a:r>
            <a:r>
              <a:rPr lang="en-US" sz="4600" b="1" dirty="0" smtClean="0">
                <a:solidFill>
                  <a:srgbClr val="FF0000"/>
                </a:solidFill>
                <a:effectLst>
                  <a:outerShdw blurRad="38100" dist="38100" dir="2700000" algn="tl">
                    <a:srgbClr val="000000">
                      <a:alpha val="43137"/>
                    </a:srgbClr>
                  </a:outerShdw>
                </a:effectLst>
              </a:rPr>
              <a:t>dependent on one crop</a:t>
            </a:r>
          </a:p>
          <a:p>
            <a:endParaRPr lang="en-US" sz="3200" dirty="0" smtClean="0"/>
          </a:p>
          <a:p>
            <a:r>
              <a:rPr lang="en-US" sz="4600" b="1" dirty="0" smtClean="0">
                <a:effectLst>
                  <a:outerShdw blurRad="38100" dist="38100" dir="2700000" algn="tl">
                    <a:srgbClr val="000000">
                      <a:alpha val="43137"/>
                    </a:srgbClr>
                  </a:outerShdw>
                </a:effectLst>
              </a:rPr>
              <a:t>Due to its effectiveness, </a:t>
            </a:r>
            <a:r>
              <a:rPr lang="en-US" sz="4600" b="1" dirty="0" smtClean="0">
                <a:solidFill>
                  <a:srgbClr val="FF0000"/>
                </a:solidFill>
                <a:effectLst>
                  <a:outerShdw blurRad="38100" dist="38100" dir="2700000" algn="tl">
                    <a:srgbClr val="000000">
                      <a:alpha val="43137"/>
                    </a:srgbClr>
                  </a:outerShdw>
                </a:effectLst>
              </a:rPr>
              <a:t>slavery increased in the South</a:t>
            </a:r>
            <a:r>
              <a:rPr lang="en-US" sz="4600" b="1" dirty="0" smtClean="0">
                <a:effectLst>
                  <a:outerShdw blurRad="38100" dist="38100" dir="2700000" algn="tl">
                    <a:srgbClr val="000000">
                      <a:alpha val="43137"/>
                    </a:srgbClr>
                  </a:outerShdw>
                </a:effectLst>
              </a:rPr>
              <a:t>. Due to cotton’s profitability more slaves were needed in its production</a:t>
            </a:r>
          </a:p>
        </p:txBody>
      </p:sp>
    </p:spTree>
    <p:extLst>
      <p:ext uri="{BB962C8B-B14F-4D97-AF65-F5344CB8AC3E}">
        <p14:creationId xmlns:p14="http://schemas.microsoft.com/office/powerpoint/2010/main" val="1957009441"/>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3200" y="304800"/>
            <a:ext cx="8839200" cy="1447800"/>
          </a:xfrm>
        </p:spPr>
        <p:txBody>
          <a:bodyPr>
            <a:noAutofit/>
          </a:bodyPr>
          <a:lstStyle/>
          <a:p>
            <a:pPr algn="ctr"/>
            <a:r>
              <a:rPr lang="en-US" sz="4600" u="sng" dirty="0" smtClean="0">
                <a:effectLst>
                  <a:outerShdw blurRad="38100" dist="38100" dir="2700000" algn="tl">
                    <a:srgbClr val="000000">
                      <a:alpha val="43137"/>
                    </a:srgbClr>
                  </a:outerShdw>
                </a:effectLst>
              </a:rPr>
              <a:t>How did the cotton gin lead to the South’s defense of slavery?</a:t>
            </a:r>
            <a:endParaRPr lang="en-US" sz="4600" u="sng"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304800" y="2057400"/>
            <a:ext cx="8534400" cy="4191000"/>
          </a:xfrm>
        </p:spPr>
        <p:txBody>
          <a:bodyPr>
            <a:noAutofit/>
          </a:bodyPr>
          <a:lstStyle/>
          <a:p>
            <a:pPr marL="0" indent="0" algn="ctr">
              <a:buNone/>
            </a:pPr>
            <a:r>
              <a:rPr lang="en-US" sz="4200" b="1" dirty="0" smtClean="0">
                <a:effectLst>
                  <a:outerShdw blurRad="38100" dist="38100" dir="2700000" algn="tl">
                    <a:srgbClr val="000000">
                      <a:alpha val="43137"/>
                    </a:srgbClr>
                  </a:outerShdw>
                </a:effectLst>
              </a:rPr>
              <a:t>Through the use of the cotton gin, cotton production became very profitable in Georgia. This led to an increase in slavery. Getting rid of slavery would cut into people’s profits and effect the state’s economy.</a:t>
            </a:r>
          </a:p>
        </p:txBody>
      </p:sp>
    </p:spTree>
    <p:extLst>
      <p:ext uri="{BB962C8B-B14F-4D97-AF65-F5344CB8AC3E}">
        <p14:creationId xmlns:p14="http://schemas.microsoft.com/office/powerpoint/2010/main" val="1079402778"/>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8229600" cy="990600"/>
          </a:xfrm>
        </p:spPr>
        <p:txBody>
          <a:bodyPr>
            <a:noAutofit/>
          </a:bodyPr>
          <a:lstStyle/>
          <a:p>
            <a:pPr algn="ctr"/>
            <a:r>
              <a:rPr lang="en-US" sz="6600" u="sng" dirty="0" smtClean="0">
                <a:effectLst>
                  <a:outerShdw blurRad="38100" dist="38100" dir="2700000" algn="tl">
                    <a:srgbClr val="000000">
                      <a:alpha val="43137"/>
                    </a:srgbClr>
                  </a:outerShdw>
                </a:effectLst>
              </a:rPr>
              <a:t>Think, Pair, Share</a:t>
            </a:r>
            <a:endParaRPr lang="en-US" sz="6600" u="sng"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304800" y="1600200"/>
            <a:ext cx="8534400" cy="4953000"/>
          </a:xfrm>
        </p:spPr>
        <p:txBody>
          <a:bodyPr>
            <a:noAutofit/>
          </a:bodyPr>
          <a:lstStyle/>
          <a:p>
            <a:pPr marL="0" indent="0" algn="ctr">
              <a:buNone/>
            </a:pPr>
            <a:r>
              <a:rPr lang="en-US" sz="4800" b="1" dirty="0" smtClean="0">
                <a:effectLst>
                  <a:outerShdw blurRad="38100" dist="38100" dir="2700000" algn="tl">
                    <a:srgbClr val="000000">
                      <a:alpha val="43137"/>
                    </a:srgbClr>
                  </a:outerShdw>
                </a:effectLst>
              </a:rPr>
              <a:t>The phrase “King Cotton” is often used to describe Georgia’s agriculture during this time period. Turn to a partner and discuss why it is referred to as “King Cotton”?</a:t>
            </a:r>
          </a:p>
        </p:txBody>
      </p:sp>
    </p:spTree>
    <p:extLst>
      <p:ext uri="{BB962C8B-B14F-4D97-AF65-F5344CB8AC3E}">
        <p14:creationId xmlns:p14="http://schemas.microsoft.com/office/powerpoint/2010/main" val="197091597"/>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ctr"/>
            <a:r>
              <a:rPr lang="en-US" sz="6700" dirty="0" smtClean="0">
                <a:effectLst>
                  <a:outerShdw blurRad="38100" dist="38100" dir="2700000" algn="tl">
                    <a:srgbClr val="000000">
                      <a:alpha val="43137"/>
                    </a:srgbClr>
                  </a:outerShdw>
                </a:effectLst>
              </a:rPr>
              <a:t>Cotton Gin</a:t>
            </a:r>
            <a:r>
              <a:rPr lang="en-US" dirty="0" smtClean="0"/>
              <a:t/>
            </a:r>
            <a:br>
              <a:rPr lang="en-US" dirty="0" smtClean="0"/>
            </a:br>
            <a:r>
              <a:rPr lang="en-US" dirty="0" smtClean="0"/>
              <a:t>[select 1-2 videos]</a:t>
            </a:r>
            <a:endParaRPr lang="en-US" dirty="0"/>
          </a:p>
        </p:txBody>
      </p:sp>
      <p:sp>
        <p:nvSpPr>
          <p:cNvPr id="3" name="Content Placeholder 2"/>
          <p:cNvSpPr>
            <a:spLocks noGrp="1"/>
          </p:cNvSpPr>
          <p:nvPr>
            <p:ph idx="1"/>
          </p:nvPr>
        </p:nvSpPr>
        <p:spPr>
          <a:xfrm>
            <a:off x="228600" y="1828800"/>
            <a:ext cx="8458200" cy="4648200"/>
          </a:xfrm>
        </p:spPr>
        <p:txBody>
          <a:bodyPr>
            <a:noAutofit/>
          </a:bodyPr>
          <a:lstStyle/>
          <a:p>
            <a:r>
              <a:rPr lang="en-US" sz="4000" b="1" u="sng" dirty="0">
                <a:hlinkClick r:id="rId2"/>
              </a:rPr>
              <a:t>Bill Nye's Greatest Inventions: The Cotton Gin</a:t>
            </a:r>
            <a:r>
              <a:rPr lang="en-US" sz="4000" b="1" dirty="0"/>
              <a:t> </a:t>
            </a:r>
            <a:r>
              <a:rPr lang="en-US" sz="3600" b="1" dirty="0"/>
              <a:t>(approximately 4 minutes</a:t>
            </a:r>
            <a:r>
              <a:rPr lang="en-US" sz="3600" b="1" dirty="0" smtClean="0"/>
              <a:t>)</a:t>
            </a:r>
          </a:p>
          <a:p>
            <a:endParaRPr lang="en-US" sz="2000" b="1" dirty="0"/>
          </a:p>
          <a:p>
            <a:r>
              <a:rPr lang="en-US" sz="4000" b="1" u="sng" dirty="0">
                <a:hlinkClick r:id="rId3"/>
              </a:rPr>
              <a:t>The Invention of the Cotton Gin, 1793</a:t>
            </a:r>
            <a:r>
              <a:rPr lang="en-US" sz="4000" b="1" dirty="0"/>
              <a:t> </a:t>
            </a:r>
            <a:r>
              <a:rPr lang="en-US" sz="3600" b="1" dirty="0"/>
              <a:t>(approximately 2 minutes</a:t>
            </a:r>
            <a:r>
              <a:rPr lang="en-US" sz="3600" b="1" dirty="0" smtClean="0"/>
              <a:t>)</a:t>
            </a:r>
          </a:p>
          <a:p>
            <a:endParaRPr lang="en-US" sz="2000" b="1" dirty="0"/>
          </a:p>
          <a:p>
            <a:r>
              <a:rPr lang="en-US" sz="4000" b="1" u="sng" dirty="0">
                <a:hlinkClick r:id="rId4"/>
              </a:rPr>
              <a:t>The Growth of Slavery</a:t>
            </a:r>
            <a:r>
              <a:rPr lang="en-US" sz="4000" b="1" dirty="0"/>
              <a:t> </a:t>
            </a:r>
            <a:r>
              <a:rPr lang="en-US" sz="4000" b="1" dirty="0" smtClean="0"/>
              <a:t/>
            </a:r>
            <a:br>
              <a:rPr lang="en-US" sz="4000" b="1" dirty="0" smtClean="0"/>
            </a:br>
            <a:r>
              <a:rPr lang="en-US" sz="3600" b="1" dirty="0" smtClean="0"/>
              <a:t>(</a:t>
            </a:r>
            <a:r>
              <a:rPr lang="en-US" sz="3600" b="1" dirty="0"/>
              <a:t>approximately 7 minutes</a:t>
            </a:r>
            <a:r>
              <a:rPr lang="en-US" sz="3600" b="1" dirty="0" smtClean="0"/>
              <a:t>)</a:t>
            </a:r>
            <a:endParaRPr lang="en-US" sz="3600" b="1" dirty="0"/>
          </a:p>
        </p:txBody>
      </p:sp>
    </p:spTree>
    <p:extLst>
      <p:ext uri="{BB962C8B-B14F-4D97-AF65-F5344CB8AC3E}">
        <p14:creationId xmlns:p14="http://schemas.microsoft.com/office/powerpoint/2010/main" val="2604681595"/>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8229600" cy="990600"/>
          </a:xfrm>
        </p:spPr>
        <p:txBody>
          <a:bodyPr>
            <a:noAutofit/>
          </a:bodyPr>
          <a:lstStyle/>
          <a:p>
            <a:pPr algn="ctr"/>
            <a:r>
              <a:rPr lang="en-US" sz="6600" u="sng" dirty="0" smtClean="0">
                <a:effectLst>
                  <a:outerShdw blurRad="38100" dist="38100" dir="2700000" algn="tl">
                    <a:srgbClr val="000000">
                      <a:alpha val="43137"/>
                    </a:srgbClr>
                  </a:outerShdw>
                </a:effectLst>
              </a:rPr>
              <a:t>Think, Pair, Share</a:t>
            </a:r>
            <a:endParaRPr lang="en-US" sz="6600" u="sng"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304800" y="1600200"/>
            <a:ext cx="8534400" cy="4953000"/>
          </a:xfrm>
        </p:spPr>
        <p:txBody>
          <a:bodyPr>
            <a:noAutofit/>
          </a:bodyPr>
          <a:lstStyle/>
          <a:p>
            <a:pPr marL="0" indent="0" algn="ctr">
              <a:buNone/>
            </a:pPr>
            <a:r>
              <a:rPr lang="en-US" sz="4800" b="1" dirty="0" smtClean="0">
                <a:effectLst>
                  <a:outerShdw blurRad="38100" dist="38100" dir="2700000" algn="tl">
                    <a:srgbClr val="000000">
                      <a:alpha val="43137"/>
                    </a:srgbClr>
                  </a:outerShdw>
                </a:effectLst>
              </a:rPr>
              <a:t>What do Atlanta, Augusta, Columbus, Macon, and Savannah all have in common?</a:t>
            </a:r>
          </a:p>
          <a:p>
            <a:endParaRPr lang="en-US" dirty="0" smtClean="0"/>
          </a:p>
          <a:p>
            <a:pPr marL="0" indent="0">
              <a:buNone/>
            </a:pPr>
            <a:r>
              <a:rPr lang="en-US" sz="8800" b="1" dirty="0" smtClean="0">
                <a:effectLst>
                  <a:outerShdw blurRad="38100" dist="38100" dir="2700000" algn="tl">
                    <a:srgbClr val="000000">
                      <a:alpha val="43137"/>
                    </a:srgbClr>
                  </a:outerShdw>
                </a:effectLst>
              </a:rPr>
              <a:t> Railroads</a:t>
            </a:r>
            <a:endParaRPr lang="en-US" sz="8800" b="1" dirty="0">
              <a:effectLst>
                <a:outerShdw blurRad="38100" dist="38100" dir="2700000" algn="tl">
                  <a:srgbClr val="000000">
                    <a:alpha val="43137"/>
                  </a:srgbClr>
                </a:outerShdw>
              </a:effectLst>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038600"/>
            <a:ext cx="2819400" cy="2494742"/>
          </a:xfrm>
          <a:prstGeom prst="rect">
            <a:avLst/>
          </a:prstGeom>
          <a:noFill/>
          <a:ln w="9525">
            <a:solidFill>
              <a:schemeClr val="bg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74683712"/>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4114800" cy="2059800"/>
          </a:xfrm>
        </p:spPr>
        <p:txBody>
          <a:bodyPr>
            <a:noAutofit/>
          </a:bodyPr>
          <a:lstStyle/>
          <a:p>
            <a:pPr algn="ctr"/>
            <a:r>
              <a:rPr lang="en-US" sz="5400" u="sng" dirty="0" smtClean="0">
                <a:effectLst>
                  <a:outerShdw blurRad="38100" dist="38100" dir="2700000" algn="tl">
                    <a:srgbClr val="000000">
                      <a:alpha val="43137"/>
                    </a:srgbClr>
                  </a:outerShdw>
                </a:effectLst>
              </a:rPr>
              <a:t>Railroads in Georgia</a:t>
            </a:r>
            <a:endParaRPr lang="en-US" sz="5400" u="sng"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228600" y="3048000"/>
            <a:ext cx="8610600" cy="3429000"/>
          </a:xfrm>
        </p:spPr>
        <p:txBody>
          <a:bodyPr>
            <a:noAutofit/>
          </a:bodyPr>
          <a:lstStyle/>
          <a:p>
            <a:r>
              <a:rPr lang="en-US" sz="3600" b="1" dirty="0" smtClean="0">
                <a:solidFill>
                  <a:srgbClr val="FF0000"/>
                </a:solidFill>
                <a:effectLst>
                  <a:outerShdw blurRad="38100" dist="38100" dir="2700000" algn="tl">
                    <a:srgbClr val="000000">
                      <a:alpha val="43137"/>
                    </a:srgbClr>
                  </a:outerShdw>
                </a:effectLst>
              </a:rPr>
              <a:t>An important </a:t>
            </a:r>
            <a:r>
              <a:rPr lang="en-US" sz="3600" b="1" dirty="0" smtClean="0">
                <a:effectLst>
                  <a:outerShdw blurRad="38100" dist="38100" dir="2700000" algn="tl">
                    <a:srgbClr val="000000">
                      <a:alpha val="43137"/>
                    </a:srgbClr>
                  </a:outerShdw>
                </a:effectLst>
              </a:rPr>
              <a:t>technological </a:t>
            </a:r>
            <a:r>
              <a:rPr lang="en-US" sz="3600" b="1" dirty="0" smtClean="0">
                <a:solidFill>
                  <a:srgbClr val="FF0000"/>
                </a:solidFill>
                <a:effectLst>
                  <a:outerShdw blurRad="38100" dist="38100" dir="2700000" algn="tl">
                    <a:srgbClr val="000000">
                      <a:alpha val="43137"/>
                    </a:srgbClr>
                  </a:outerShdw>
                </a:effectLst>
              </a:rPr>
              <a:t>development</a:t>
            </a:r>
            <a:r>
              <a:rPr lang="en-US" sz="3600" b="1" dirty="0" smtClean="0">
                <a:effectLst>
                  <a:outerShdw blurRad="38100" dist="38100" dir="2700000" algn="tl">
                    <a:srgbClr val="000000">
                      <a:alpha val="43137"/>
                    </a:srgbClr>
                  </a:outerShdw>
                </a:effectLst>
              </a:rPr>
              <a:t> that had a major impact </a:t>
            </a:r>
            <a:r>
              <a:rPr lang="en-US" sz="3600" b="1" dirty="0" smtClean="0">
                <a:solidFill>
                  <a:srgbClr val="FF0000"/>
                </a:solidFill>
                <a:effectLst>
                  <a:outerShdw blurRad="38100" dist="38100" dir="2700000" algn="tl">
                    <a:srgbClr val="000000">
                      <a:alpha val="43137"/>
                    </a:srgbClr>
                  </a:outerShdw>
                </a:effectLst>
              </a:rPr>
              <a:t>in</a:t>
            </a:r>
            <a:r>
              <a:rPr lang="en-US" sz="3600" b="1" dirty="0" smtClean="0">
                <a:effectLst>
                  <a:outerShdw blurRad="38100" dist="38100" dir="2700000" algn="tl">
                    <a:srgbClr val="000000">
                      <a:alpha val="43137"/>
                    </a:srgbClr>
                  </a:outerShdw>
                </a:effectLst>
              </a:rPr>
              <a:t> the state of </a:t>
            </a:r>
            <a:r>
              <a:rPr lang="en-US" sz="3600" b="1" dirty="0" smtClean="0">
                <a:solidFill>
                  <a:srgbClr val="FF0000"/>
                </a:solidFill>
                <a:effectLst>
                  <a:outerShdw blurRad="38100" dist="38100" dir="2700000" algn="tl">
                    <a:srgbClr val="000000">
                      <a:alpha val="43137"/>
                    </a:srgbClr>
                  </a:outerShdw>
                </a:effectLst>
              </a:rPr>
              <a:t>Georgia</a:t>
            </a:r>
            <a:r>
              <a:rPr lang="en-US" sz="3600" b="1" dirty="0" smtClean="0">
                <a:effectLst>
                  <a:outerShdw blurRad="38100" dist="38100" dir="2700000" algn="tl">
                    <a:srgbClr val="000000">
                      <a:alpha val="43137"/>
                    </a:srgbClr>
                  </a:outerShdw>
                </a:effectLst>
              </a:rPr>
              <a:t> </a:t>
            </a:r>
            <a:r>
              <a:rPr lang="en-US" sz="3600" b="1" dirty="0" smtClean="0">
                <a:solidFill>
                  <a:srgbClr val="FF0000"/>
                </a:solidFill>
                <a:effectLst>
                  <a:outerShdw blurRad="38100" dist="38100" dir="2700000" algn="tl">
                    <a:srgbClr val="000000">
                      <a:alpha val="43137"/>
                    </a:srgbClr>
                  </a:outerShdw>
                </a:effectLst>
              </a:rPr>
              <a:t>was the invention of the railroad.</a:t>
            </a:r>
          </a:p>
          <a:p>
            <a:endParaRPr lang="en-US" sz="1800" dirty="0" smtClean="0"/>
          </a:p>
          <a:p>
            <a:r>
              <a:rPr lang="en-US" sz="3600" b="1" dirty="0" smtClean="0">
                <a:solidFill>
                  <a:srgbClr val="FF0000"/>
                </a:solidFill>
                <a:effectLst>
                  <a:outerShdw blurRad="38100" dist="38100" dir="2700000" algn="tl">
                    <a:srgbClr val="000000">
                      <a:alpha val="43137"/>
                    </a:srgbClr>
                  </a:outerShdw>
                </a:effectLst>
              </a:rPr>
              <a:t>Many </a:t>
            </a:r>
            <a:r>
              <a:rPr lang="en-US" sz="3600" b="1" dirty="0" smtClean="0">
                <a:effectLst>
                  <a:outerShdw blurRad="38100" dist="38100" dir="2700000" algn="tl">
                    <a:srgbClr val="000000">
                      <a:alpha val="43137"/>
                    </a:srgbClr>
                  </a:outerShdw>
                </a:effectLst>
              </a:rPr>
              <a:t>of Georgia’s </a:t>
            </a:r>
            <a:r>
              <a:rPr lang="en-US" sz="3600" b="1" dirty="0" smtClean="0">
                <a:solidFill>
                  <a:srgbClr val="FF0000"/>
                </a:solidFill>
                <a:effectLst>
                  <a:outerShdw blurRad="38100" dist="38100" dir="2700000" algn="tl">
                    <a:srgbClr val="000000">
                      <a:alpha val="43137"/>
                    </a:srgbClr>
                  </a:outerShdw>
                </a:effectLst>
              </a:rPr>
              <a:t>cities</a:t>
            </a:r>
            <a:r>
              <a:rPr lang="en-US" sz="3600" b="1" dirty="0" smtClean="0">
                <a:effectLst>
                  <a:outerShdw blurRad="38100" dist="38100" dir="2700000" algn="tl">
                    <a:srgbClr val="000000">
                      <a:alpha val="43137"/>
                    </a:srgbClr>
                  </a:outerShdw>
                </a:effectLst>
              </a:rPr>
              <a:t> and towns </a:t>
            </a:r>
            <a:r>
              <a:rPr lang="en-US" sz="3600" b="1" dirty="0" smtClean="0">
                <a:solidFill>
                  <a:srgbClr val="FF0000"/>
                </a:solidFill>
                <a:effectLst>
                  <a:outerShdw blurRad="38100" dist="38100" dir="2700000" algn="tl">
                    <a:srgbClr val="000000">
                      <a:alpha val="43137"/>
                    </a:srgbClr>
                  </a:outerShdw>
                </a:effectLst>
              </a:rPr>
              <a:t>were created due to the railroad</a:t>
            </a:r>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5248" y="434741"/>
            <a:ext cx="3505200" cy="2336800"/>
          </a:xfrm>
          <a:prstGeom prst="rect">
            <a:avLst/>
          </a:prstGeom>
        </p:spPr>
      </p:pic>
    </p:spTree>
    <p:extLst>
      <p:ext uri="{BB962C8B-B14F-4D97-AF65-F5344CB8AC3E}">
        <p14:creationId xmlns:p14="http://schemas.microsoft.com/office/powerpoint/2010/main" val="3816314605"/>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6200"/>
            <a:ext cx="8839200" cy="762000"/>
          </a:xfrm>
        </p:spPr>
        <p:txBody>
          <a:bodyPr>
            <a:noAutofit/>
          </a:bodyPr>
          <a:lstStyle/>
          <a:p>
            <a:pPr algn="ctr"/>
            <a:r>
              <a:rPr lang="en-US" sz="6000" u="sng" dirty="0" smtClean="0">
                <a:effectLst>
                  <a:outerShdw blurRad="38100" dist="38100" dir="2700000" algn="tl">
                    <a:srgbClr val="000000">
                      <a:alpha val="43137"/>
                    </a:srgbClr>
                  </a:outerShdw>
                </a:effectLst>
              </a:rPr>
              <a:t>Railroads in Georgia</a:t>
            </a:r>
            <a:endParaRPr lang="en-US" sz="6000" u="sng"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228600" y="1143000"/>
            <a:ext cx="4572000" cy="5486400"/>
          </a:xfrm>
        </p:spPr>
        <p:txBody>
          <a:bodyPr>
            <a:noAutofit/>
          </a:bodyPr>
          <a:lstStyle/>
          <a:p>
            <a:r>
              <a:rPr lang="en-US" sz="2800" b="1" dirty="0" smtClean="0">
                <a:effectLst>
                  <a:outerShdw blurRad="38100" dist="38100" dir="2700000" algn="tl">
                    <a:srgbClr val="000000">
                      <a:alpha val="43137"/>
                    </a:srgbClr>
                  </a:outerShdw>
                </a:effectLst>
              </a:rPr>
              <a:t>The </a:t>
            </a:r>
            <a:r>
              <a:rPr lang="en-US" sz="2800" b="1" dirty="0" smtClean="0">
                <a:solidFill>
                  <a:srgbClr val="FF0000"/>
                </a:solidFill>
                <a:effectLst>
                  <a:outerShdw blurRad="38100" dist="38100" dir="2700000" algn="tl">
                    <a:srgbClr val="000000">
                      <a:alpha val="43137"/>
                    </a:srgbClr>
                  </a:outerShdw>
                </a:effectLst>
              </a:rPr>
              <a:t>first Georgia railroad was created to </a:t>
            </a:r>
            <a:r>
              <a:rPr lang="en-US" sz="2800" b="1" dirty="0" smtClean="0">
                <a:effectLst>
                  <a:outerShdw blurRad="38100" dist="38100" dir="2700000" algn="tl">
                    <a:srgbClr val="000000">
                      <a:alpha val="43137"/>
                    </a:srgbClr>
                  </a:outerShdw>
                </a:effectLst>
              </a:rPr>
              <a:t>provide a better way to </a:t>
            </a:r>
            <a:r>
              <a:rPr lang="en-US" sz="2800" b="1" dirty="0" smtClean="0">
                <a:solidFill>
                  <a:srgbClr val="FF0000"/>
                </a:solidFill>
                <a:effectLst>
                  <a:outerShdw blurRad="38100" dist="38100" dir="2700000" algn="tl">
                    <a:srgbClr val="000000">
                      <a:alpha val="43137"/>
                    </a:srgbClr>
                  </a:outerShdw>
                </a:effectLst>
              </a:rPr>
              <a:t>transport cotton</a:t>
            </a:r>
            <a:r>
              <a:rPr lang="en-US" sz="2800" b="1" dirty="0" smtClean="0">
                <a:effectLst>
                  <a:outerShdw blurRad="38100" dist="38100" dir="2700000" algn="tl">
                    <a:srgbClr val="000000">
                      <a:alpha val="43137"/>
                    </a:srgbClr>
                  </a:outerShdw>
                </a:effectLst>
              </a:rPr>
              <a:t> to Augusta </a:t>
            </a:r>
            <a:r>
              <a:rPr lang="en-US" sz="2800" b="1" dirty="0" smtClean="0">
                <a:solidFill>
                  <a:srgbClr val="FF0000"/>
                </a:solidFill>
                <a:effectLst>
                  <a:outerShdw blurRad="38100" dist="38100" dir="2700000" algn="tl">
                    <a:srgbClr val="000000">
                      <a:alpha val="43137"/>
                    </a:srgbClr>
                  </a:outerShdw>
                </a:effectLst>
              </a:rPr>
              <a:t>due to poor road conditions</a:t>
            </a:r>
            <a:r>
              <a:rPr lang="en-US" sz="2800" b="1" dirty="0" smtClean="0">
                <a:effectLst>
                  <a:outerShdw blurRad="38100" dist="38100" dir="2700000" algn="tl">
                    <a:srgbClr val="000000">
                      <a:alpha val="43137"/>
                    </a:srgbClr>
                  </a:outerShdw>
                </a:effectLst>
              </a:rPr>
              <a:t>.</a:t>
            </a:r>
          </a:p>
          <a:p>
            <a:endParaRPr lang="en-US" sz="14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In the </a:t>
            </a:r>
            <a:r>
              <a:rPr lang="en-US" sz="2800" b="1" dirty="0" smtClean="0">
                <a:solidFill>
                  <a:srgbClr val="FF0000"/>
                </a:solidFill>
                <a:effectLst>
                  <a:outerShdw blurRad="38100" dist="38100" dir="2700000" algn="tl">
                    <a:srgbClr val="000000">
                      <a:alpha val="43137"/>
                    </a:srgbClr>
                  </a:outerShdw>
                </a:effectLst>
              </a:rPr>
              <a:t>1840s and 1850s, railroads had spread </a:t>
            </a:r>
            <a:br>
              <a:rPr lang="en-US" sz="2800" b="1" dirty="0" smtClean="0">
                <a:solidFill>
                  <a:srgbClr val="FF0000"/>
                </a:solidFill>
                <a:effectLst>
                  <a:outerShdw blurRad="38100" dist="38100" dir="2700000" algn="tl">
                    <a:srgbClr val="000000">
                      <a:alpha val="43137"/>
                    </a:srgbClr>
                  </a:outerShdw>
                </a:effectLst>
              </a:rPr>
            </a:br>
            <a:r>
              <a:rPr lang="en-US" sz="2800" b="1" dirty="0" smtClean="0">
                <a:solidFill>
                  <a:srgbClr val="FF0000"/>
                </a:solidFill>
                <a:effectLst>
                  <a:outerShdw blurRad="38100" dist="38100" dir="2700000" algn="tl">
                    <a:srgbClr val="000000">
                      <a:alpha val="43137"/>
                    </a:srgbClr>
                  </a:outerShdw>
                </a:effectLst>
              </a:rPr>
              <a:t>across</a:t>
            </a:r>
            <a:r>
              <a:rPr lang="en-US" sz="2800" b="1" dirty="0" smtClean="0">
                <a:effectLst>
                  <a:outerShdw blurRad="38100" dist="38100" dir="2700000" algn="tl">
                    <a:srgbClr val="000000">
                      <a:alpha val="43137"/>
                    </a:srgbClr>
                  </a:outerShdw>
                </a:effectLst>
              </a:rPr>
              <a:t> much of </a:t>
            </a:r>
            <a:r>
              <a:rPr lang="en-US" sz="2800" b="1" dirty="0" smtClean="0">
                <a:solidFill>
                  <a:srgbClr val="FF0000"/>
                </a:solidFill>
                <a:effectLst>
                  <a:outerShdw blurRad="38100" dist="38100" dir="2700000" algn="tl">
                    <a:srgbClr val="000000">
                      <a:alpha val="43137"/>
                    </a:srgbClr>
                  </a:outerShdw>
                </a:effectLst>
              </a:rPr>
              <a:t>the state</a:t>
            </a:r>
          </a:p>
          <a:p>
            <a:endParaRPr lang="en-US" sz="1200" b="1" dirty="0" smtClean="0">
              <a:effectLst>
                <a:outerShdw blurRad="38100" dist="38100" dir="2700000" algn="tl">
                  <a:srgbClr val="000000">
                    <a:alpha val="43137"/>
                  </a:srgbClr>
                </a:outerShdw>
              </a:effectLst>
            </a:endParaRPr>
          </a:p>
          <a:p>
            <a:r>
              <a:rPr lang="en-US" sz="2800" b="1" dirty="0" smtClean="0">
                <a:solidFill>
                  <a:srgbClr val="FF0000"/>
                </a:solidFill>
                <a:effectLst>
                  <a:outerShdw blurRad="38100" dist="38100" dir="2700000" algn="tl">
                    <a:srgbClr val="000000">
                      <a:alpha val="43137"/>
                    </a:srgbClr>
                  </a:outerShdw>
                </a:effectLst>
              </a:rPr>
              <a:t>Georgia had the most </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solidFill>
                  <a:srgbClr val="FF0000"/>
                </a:solidFill>
                <a:effectLst>
                  <a:outerShdw blurRad="38100" dist="38100" dir="2700000" algn="tl">
                    <a:srgbClr val="000000">
                      <a:alpha val="43137"/>
                    </a:srgbClr>
                  </a:outerShdw>
                </a:effectLst>
              </a:rPr>
              <a:t>miles of track </a:t>
            </a:r>
            <a:r>
              <a:rPr lang="en-US" sz="2800" b="1" dirty="0" smtClean="0">
                <a:effectLst>
                  <a:outerShdw blurRad="38100" dist="38100" dir="2700000" algn="tl">
                    <a:srgbClr val="000000">
                      <a:alpha val="43137"/>
                    </a:srgbClr>
                  </a:outerShdw>
                </a:effectLst>
              </a:rPr>
              <a:t>in the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Deep South</a:t>
            </a:r>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9686" y="1752600"/>
            <a:ext cx="3928349"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696284"/>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11267"/>
                                        </p:tgtEl>
                                        <p:attrNameLst>
                                          <p:attrName>style.visibility</p:attrName>
                                        </p:attrNameLst>
                                      </p:cBhvr>
                                      <p:to>
                                        <p:strVal val="visible"/>
                                      </p:to>
                                    </p:set>
                                    <p:animEffect transition="in" filter="fade">
                                      <p:cBhvr>
                                        <p:cTn id="26" dur="1000"/>
                                        <p:tgtEl>
                                          <p:spTgt spid="11267"/>
                                        </p:tgtEl>
                                      </p:cBhvr>
                                    </p:animEffect>
                                    <p:anim calcmode="lin" valueType="num">
                                      <p:cBhvr>
                                        <p:cTn id="27" dur="1000" fill="hold"/>
                                        <p:tgtEl>
                                          <p:spTgt spid="11267"/>
                                        </p:tgtEl>
                                        <p:attrNameLst>
                                          <p:attrName>ppt_x</p:attrName>
                                        </p:attrNameLst>
                                      </p:cBhvr>
                                      <p:tavLst>
                                        <p:tav tm="0">
                                          <p:val>
                                            <p:strVal val="#ppt_x"/>
                                          </p:val>
                                        </p:tav>
                                        <p:tav tm="100000">
                                          <p:val>
                                            <p:strVal val="#ppt_x"/>
                                          </p:val>
                                        </p:tav>
                                      </p:tavLst>
                                    </p:anim>
                                    <p:anim calcmode="lin" valueType="num">
                                      <p:cBhvr>
                                        <p:cTn id="28" dur="1000" fill="hold"/>
                                        <p:tgtEl>
                                          <p:spTgt spid="112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5610" y="381000"/>
            <a:ext cx="5290790" cy="6324600"/>
          </a:xfrm>
        </p:spPr>
        <p:txBody>
          <a:bodyPr>
            <a:noAutofit/>
          </a:bodyPr>
          <a:lstStyle/>
          <a:p>
            <a:r>
              <a:rPr lang="en-US" sz="2800" b="1" dirty="0" smtClean="0">
                <a:effectLst>
                  <a:outerShdw blurRad="38100" dist="38100" dir="2700000" algn="tl">
                    <a:srgbClr val="000000">
                      <a:alpha val="43137"/>
                    </a:srgbClr>
                  </a:outerShdw>
                </a:effectLst>
              </a:rPr>
              <a:t>The city of </a:t>
            </a:r>
            <a:r>
              <a:rPr lang="en-US" sz="2800" b="1" dirty="0" smtClean="0">
                <a:solidFill>
                  <a:srgbClr val="FF0000"/>
                </a:solidFill>
                <a:effectLst>
                  <a:outerShdw blurRad="38100" dist="38100" dir="2700000" algn="tl">
                    <a:srgbClr val="000000">
                      <a:alpha val="43137"/>
                    </a:srgbClr>
                  </a:outerShdw>
                </a:effectLst>
              </a:rPr>
              <a:t>Atlanta was </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created as </a:t>
            </a:r>
            <a:r>
              <a:rPr lang="en-US" sz="2800" b="1" dirty="0" smtClean="0">
                <a:solidFill>
                  <a:srgbClr val="FF0000"/>
                </a:solidFill>
                <a:effectLst>
                  <a:outerShdw blurRad="38100" dist="38100" dir="2700000" algn="tl">
                    <a:srgbClr val="000000">
                      <a:alpha val="43137"/>
                    </a:srgbClr>
                  </a:outerShdw>
                </a:effectLst>
              </a:rPr>
              <a:t>a railroad hub </a:t>
            </a: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for the Western and Atlantic Railroad.</a:t>
            </a:r>
          </a:p>
          <a:p>
            <a:endParaRPr lang="en-US" b="1" dirty="0" smtClean="0">
              <a:effectLst>
                <a:outerShdw blurRad="38100" dist="38100" dir="2700000" algn="tl">
                  <a:srgbClr val="000000">
                    <a:alpha val="43137"/>
                  </a:srgbClr>
                </a:outerShdw>
              </a:effectLst>
            </a:endParaRPr>
          </a:p>
          <a:p>
            <a:r>
              <a:rPr lang="en-US" sz="2800" b="1" dirty="0" smtClean="0">
                <a:solidFill>
                  <a:srgbClr val="CAF278"/>
                </a:solidFill>
                <a:effectLst>
                  <a:outerShdw blurRad="38100" dist="38100" dir="2700000" algn="tl">
                    <a:srgbClr val="000000">
                      <a:alpha val="43137"/>
                    </a:srgbClr>
                  </a:outerShdw>
                </a:effectLst>
              </a:rPr>
              <a:t>The </a:t>
            </a:r>
            <a:r>
              <a:rPr lang="en-US" sz="2800" b="1" dirty="0">
                <a:solidFill>
                  <a:srgbClr val="CAF278"/>
                </a:solidFill>
                <a:effectLst>
                  <a:outerShdw blurRad="38100" dist="38100" dir="2700000" algn="tl">
                    <a:srgbClr val="000000">
                      <a:alpha val="43137"/>
                    </a:srgbClr>
                  </a:outerShdw>
                </a:effectLst>
              </a:rPr>
              <a:t>track ran from Chattanooga, Tennessee to a small hub called “Terminus”. </a:t>
            </a:r>
            <a:r>
              <a:rPr lang="en-US" sz="2800" b="1" dirty="0">
                <a:solidFill>
                  <a:srgbClr val="FF0000"/>
                </a:solidFill>
                <a:effectLst>
                  <a:outerShdw blurRad="38100" dist="38100" dir="2700000" algn="tl">
                    <a:srgbClr val="000000">
                      <a:alpha val="43137"/>
                    </a:srgbClr>
                  </a:outerShdw>
                </a:effectLst>
              </a:rPr>
              <a:t>Terminus changed </a:t>
            </a:r>
            <a:r>
              <a:rPr lang="en-US" sz="2800" b="1" dirty="0">
                <a:solidFill>
                  <a:srgbClr val="CAF278"/>
                </a:solidFill>
                <a:effectLst>
                  <a:outerShdw blurRad="38100" dist="38100" dir="2700000" algn="tl">
                    <a:srgbClr val="000000">
                      <a:alpha val="43137"/>
                    </a:srgbClr>
                  </a:outerShdw>
                </a:effectLst>
              </a:rPr>
              <a:t>its name to Marthasville and then finally </a:t>
            </a:r>
            <a:r>
              <a:rPr lang="en-US" sz="2800" b="1" dirty="0">
                <a:solidFill>
                  <a:srgbClr val="FF0000"/>
                </a:solidFill>
                <a:effectLst>
                  <a:outerShdw blurRad="38100" dist="38100" dir="2700000" algn="tl">
                    <a:srgbClr val="000000">
                      <a:alpha val="43137"/>
                    </a:srgbClr>
                  </a:outerShdw>
                </a:effectLst>
              </a:rPr>
              <a:t>to Atlanta in 1845</a:t>
            </a:r>
            <a:r>
              <a:rPr lang="en-US" sz="2800" b="1" dirty="0">
                <a:solidFill>
                  <a:srgbClr val="CAF278"/>
                </a:solidFill>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endParaRPr lang="en-US" dirty="0" smtClean="0"/>
          </a:p>
          <a:p>
            <a:pPr lvl="0">
              <a:buClr>
                <a:srgbClr val="94C600">
                  <a:lumMod val="60000"/>
                  <a:lumOff val="40000"/>
                </a:srgbClr>
              </a:buClr>
            </a:pPr>
            <a:r>
              <a:rPr lang="en-US" sz="2800" b="1" dirty="0" smtClean="0">
                <a:solidFill>
                  <a:srgbClr val="FF0000"/>
                </a:solidFill>
                <a:effectLst>
                  <a:outerShdw blurRad="38100" dist="38100" dir="2700000" algn="tl">
                    <a:srgbClr val="000000">
                      <a:alpha val="43137"/>
                    </a:srgbClr>
                  </a:outerShdw>
                </a:effectLst>
              </a:rPr>
              <a:t>Later</a:t>
            </a:r>
            <a:r>
              <a:rPr lang="en-US" sz="2800" b="1" dirty="0" smtClean="0">
                <a:solidFill>
                  <a:srgbClr val="CAF278"/>
                </a:solidFill>
                <a:effectLst>
                  <a:outerShdw blurRad="38100" dist="38100" dir="2700000" algn="tl">
                    <a:srgbClr val="000000">
                      <a:alpha val="43137"/>
                    </a:srgbClr>
                  </a:outerShdw>
                </a:effectLst>
              </a:rPr>
              <a:t> </a:t>
            </a:r>
            <a:r>
              <a:rPr lang="en-US" sz="2800" b="1" dirty="0">
                <a:solidFill>
                  <a:srgbClr val="CAF278"/>
                </a:solidFill>
                <a:effectLst>
                  <a:outerShdw blurRad="38100" dist="38100" dir="2700000" algn="tl">
                    <a:srgbClr val="000000">
                      <a:alpha val="43137"/>
                    </a:srgbClr>
                  </a:outerShdw>
                </a:effectLst>
              </a:rPr>
              <a:t>two </a:t>
            </a:r>
            <a:r>
              <a:rPr lang="en-US" sz="2800" b="1" dirty="0">
                <a:solidFill>
                  <a:srgbClr val="FF0000"/>
                </a:solidFill>
                <a:effectLst>
                  <a:outerShdw blurRad="38100" dist="38100" dir="2700000" algn="tl">
                    <a:srgbClr val="000000">
                      <a:alpha val="43137"/>
                    </a:srgbClr>
                  </a:outerShdw>
                </a:effectLst>
              </a:rPr>
              <a:t>other railroad lines combined with this hub</a:t>
            </a:r>
            <a:r>
              <a:rPr lang="en-US" sz="2800" b="1" dirty="0">
                <a:solidFill>
                  <a:srgbClr val="CAF278"/>
                </a:solidFill>
                <a:effectLst>
                  <a:outerShdw blurRad="38100" dist="38100" dir="2700000" algn="tl">
                    <a:srgbClr val="000000">
                      <a:alpha val="43137"/>
                    </a:srgbClr>
                  </a:outerShdw>
                </a:effectLst>
              </a:rPr>
              <a:t>, causing the </a:t>
            </a:r>
            <a:r>
              <a:rPr lang="en-US" sz="2800" b="1" dirty="0">
                <a:solidFill>
                  <a:srgbClr val="FF0000"/>
                </a:solidFill>
                <a:effectLst>
                  <a:outerShdw blurRad="38100" dist="38100" dir="2700000" algn="tl">
                    <a:srgbClr val="000000">
                      <a:alpha val="43137"/>
                    </a:srgbClr>
                  </a:outerShdw>
                </a:effectLst>
              </a:rPr>
              <a:t>city to grow even more</a:t>
            </a:r>
            <a:r>
              <a:rPr lang="en-US" sz="2800" b="1" dirty="0">
                <a:solidFill>
                  <a:srgbClr val="CAF278"/>
                </a:solidFill>
                <a:effectLst>
                  <a:outerShdw blurRad="38100" dist="38100" dir="2700000" algn="tl">
                    <a:srgbClr val="000000">
                      <a:alpha val="43137"/>
                    </a:srgbClr>
                  </a:outerShdw>
                </a:effectLst>
              </a:rPr>
              <a:t>.</a:t>
            </a:r>
          </a:p>
          <a:p>
            <a:endParaRPr lang="en-US" sz="2800" b="1" dirty="0" smtClean="0">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3810000"/>
            <a:ext cx="2483266" cy="2483266"/>
          </a:xfrm>
          <a:prstGeom prst="rect">
            <a:avLst/>
          </a:prstGeom>
          <a:ln>
            <a:solidFill>
              <a:schemeClr val="bg1"/>
            </a:solidFill>
          </a:ln>
        </p:spPr>
      </p:pic>
      <p:pic>
        <p:nvPicPr>
          <p:cNvPr id="6" name="Content Placeholder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7800" y="457200"/>
            <a:ext cx="3415468" cy="2209800"/>
          </a:xfrm>
          <a:prstGeom prst="rect">
            <a:avLst/>
          </a:prstGeom>
          <a:ln>
            <a:solidFill>
              <a:schemeClr val="bg1"/>
            </a:solidFill>
          </a:ln>
        </p:spPr>
      </p:pic>
    </p:spTree>
    <p:extLst>
      <p:ext uri="{BB962C8B-B14F-4D97-AF65-F5344CB8AC3E}">
        <p14:creationId xmlns:p14="http://schemas.microsoft.com/office/powerpoint/2010/main" val="1362410556"/>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1000"/>
                                        <p:tgtEl>
                                          <p:spTgt spid="4">
                                            <p:txEl>
                                              <p:pRg st="4" end="4"/>
                                            </p:txEl>
                                          </p:spTgt>
                                        </p:tgtEl>
                                      </p:cBhvr>
                                    </p:animEffect>
                                    <p:anim calcmode="lin" valueType="num">
                                      <p:cBhvr>
                                        <p:cTn id="2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914400"/>
            <a:ext cx="7162800" cy="4572000"/>
          </a:xfrm>
        </p:spPr>
        <p:txBody>
          <a:bodyPr>
            <a:noAutofit/>
          </a:bodyPr>
          <a:lstStyle/>
          <a:p>
            <a:pPr algn="ctr"/>
            <a:r>
              <a:rPr lang="en-US" sz="5400" dirty="0" smtClean="0"/>
              <a:t>How did technological developments after the American Revolution impact the growth of Georgia?</a:t>
            </a:r>
            <a:endParaRPr lang="en-US" sz="5400" dirty="0"/>
          </a:p>
        </p:txBody>
      </p:sp>
    </p:spTree>
    <p:extLst>
      <p:ext uri="{BB962C8B-B14F-4D97-AF65-F5344CB8AC3E}">
        <p14:creationId xmlns:p14="http://schemas.microsoft.com/office/powerpoint/2010/main" val="739883572"/>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3166229"/>
            <a:ext cx="2819400" cy="715962"/>
          </a:xfrm>
        </p:spPr>
        <p:txBody>
          <a:bodyPr/>
          <a:lstStyle/>
          <a:p>
            <a:pPr algn="ctr"/>
            <a:r>
              <a:rPr lang="en-US" dirty="0" smtClean="0">
                <a:solidFill>
                  <a:schemeClr val="bg1"/>
                </a:solidFill>
              </a:rPr>
              <a:t>Chattanooga</a:t>
            </a:r>
            <a:endParaRPr lang="en-US" dirty="0">
              <a:solidFill>
                <a:schemeClr val="bg1"/>
              </a:solidFill>
            </a:endParaRP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762000"/>
            <a:ext cx="5468878"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323649" y="4572000"/>
            <a:ext cx="2648151" cy="1219200"/>
          </a:xfrm>
          <a:prstGeom prst="rect">
            <a:avLst/>
          </a:prstGeom>
        </p:spPr>
        <p:txBody>
          <a:bodyPr vert="horz" lIns="91440" tIns="45720" rIns="91440" bIns="45720" rtlCol="0" anchor="b">
            <a:norm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ctr"/>
            <a:r>
              <a:rPr lang="en-US" dirty="0" smtClean="0">
                <a:solidFill>
                  <a:schemeClr val="bg1"/>
                </a:solidFill>
              </a:rPr>
              <a:t>“Terminus”</a:t>
            </a:r>
          </a:p>
          <a:p>
            <a:pPr algn="ctr"/>
            <a:r>
              <a:rPr lang="en-US" dirty="0" smtClean="0">
                <a:solidFill>
                  <a:schemeClr val="bg1"/>
                </a:solidFill>
              </a:rPr>
              <a:t>Atlanta</a:t>
            </a:r>
            <a:endParaRPr lang="en-US" dirty="0">
              <a:solidFill>
                <a:schemeClr val="bg1"/>
              </a:solidFill>
            </a:endParaRPr>
          </a:p>
        </p:txBody>
      </p:sp>
      <p:cxnSp>
        <p:nvCxnSpPr>
          <p:cNvPr id="6" name="Straight Arrow Connector 5"/>
          <p:cNvCxnSpPr/>
          <p:nvPr/>
        </p:nvCxnSpPr>
        <p:spPr>
          <a:xfrm>
            <a:off x="2971800" y="3657600"/>
            <a:ext cx="2667000" cy="514150"/>
          </a:xfrm>
          <a:prstGeom prst="straightConnector1">
            <a:avLst/>
          </a:prstGeom>
          <a:ln w="76200">
            <a:solidFill>
              <a:schemeClr val="bg1"/>
            </a:solidFill>
            <a:tailEnd type="stealth"/>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838650" y="4381100"/>
            <a:ext cx="3048000" cy="857450"/>
          </a:xfrm>
          <a:prstGeom prst="straightConnector1">
            <a:avLst/>
          </a:prstGeom>
          <a:ln w="76200">
            <a:solidFill>
              <a:schemeClr val="bg1"/>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8294579"/>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2000"/>
                                        <p:tgtEl>
                                          <p:spTgt spid="4"/>
                                        </p:tgtEl>
                                      </p:cBhvr>
                                    </p:animEffect>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600200"/>
          </a:xfrm>
        </p:spPr>
        <p:txBody>
          <a:bodyPr>
            <a:noAutofit/>
          </a:bodyPr>
          <a:lstStyle/>
          <a:p>
            <a:pPr algn="ctr"/>
            <a:r>
              <a:rPr lang="en-US" sz="3400" dirty="0" smtClean="0">
                <a:effectLst>
                  <a:outerShdw blurRad="38100" dist="38100" dir="2700000" algn="tl">
                    <a:srgbClr val="000000">
                      <a:alpha val="43137"/>
                    </a:srgbClr>
                  </a:outerShdw>
                </a:effectLst>
              </a:rPr>
              <a:t>Due to the invention of the railroad, Atlanta became the first major American city to be built on a location without a navigable river.</a:t>
            </a:r>
            <a:endParaRPr lang="en-US" sz="3400" dirty="0">
              <a:effectLst>
                <a:outerShdw blurRad="38100" dist="38100" dir="2700000" algn="tl">
                  <a:srgbClr val="000000">
                    <a:alpha val="43137"/>
                  </a:srgbClr>
                </a:outerShdw>
              </a:effectLst>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284639"/>
            <a:ext cx="4114800" cy="407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2" name="Picture 4" descr="http://mrsfrohmanssecondgradewebsite.weebly.com/uploads/2/8/5/5/2855324/8774810_ori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398" y="2376183"/>
            <a:ext cx="3621951" cy="3887561"/>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2841402"/>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Men Who Built America</a:t>
            </a:r>
            <a:endParaRPr lang="en-US" dirty="0"/>
          </a:p>
        </p:txBody>
      </p:sp>
      <p:sp>
        <p:nvSpPr>
          <p:cNvPr id="3" name="TextBox 2"/>
          <p:cNvSpPr txBox="1"/>
          <p:nvPr/>
        </p:nvSpPr>
        <p:spPr>
          <a:xfrm>
            <a:off x="457200" y="1752600"/>
            <a:ext cx="7848600" cy="1631216"/>
          </a:xfrm>
          <a:prstGeom prst="rect">
            <a:avLst/>
          </a:prstGeom>
          <a:noFill/>
        </p:spPr>
        <p:txBody>
          <a:bodyPr wrap="square" rtlCol="0">
            <a:spAutoFit/>
          </a:bodyPr>
          <a:lstStyle/>
          <a:p>
            <a:r>
              <a:rPr lang="en-US" dirty="0" smtClean="0"/>
              <a:t>Answer your questions while viewing the video.  PAY ATTENTION- This video series is AWESOME. </a:t>
            </a:r>
          </a:p>
          <a:p>
            <a:endParaRPr lang="en-US" dirty="0"/>
          </a:p>
          <a:p>
            <a:endParaRPr lang="en-US" dirty="0" smtClean="0"/>
          </a:p>
          <a:p>
            <a:r>
              <a:rPr lang="en-US" sz="2800" dirty="0">
                <a:hlinkClick r:id="rId2"/>
              </a:rPr>
              <a:t>https://www.youtube.com/watch?v=mA63xWGPI-k</a:t>
            </a:r>
            <a:endParaRPr lang="en-US" sz="2800" dirty="0"/>
          </a:p>
        </p:txBody>
      </p:sp>
    </p:spTree>
    <p:extLst>
      <p:ext uri="{BB962C8B-B14F-4D97-AF65-F5344CB8AC3E}">
        <p14:creationId xmlns:p14="http://schemas.microsoft.com/office/powerpoint/2010/main" val="92511350"/>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600" dirty="0" smtClean="0">
                <a:effectLst>
                  <a:outerShdw blurRad="38100" dist="38100" dir="2700000" algn="tl">
                    <a:srgbClr val="000000">
                      <a:alpha val="43137"/>
                    </a:srgbClr>
                  </a:outerShdw>
                </a:effectLst>
              </a:rPr>
              <a:t>Writing Prompt</a:t>
            </a:r>
            <a:endParaRPr lang="en-US" sz="6600"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457200" y="1752600"/>
            <a:ext cx="8229600" cy="4525963"/>
          </a:xfrm>
        </p:spPr>
        <p:txBody>
          <a:bodyPr>
            <a:normAutofit/>
          </a:bodyPr>
          <a:lstStyle/>
          <a:p>
            <a:pPr marL="0" indent="0">
              <a:buNone/>
            </a:pPr>
            <a:r>
              <a:rPr lang="en-US" sz="4400" i="1" dirty="0" smtClean="0"/>
              <a:t>Analyze </a:t>
            </a:r>
            <a:r>
              <a:rPr lang="en-US" sz="4400" i="1" dirty="0"/>
              <a:t>and explain the relationship between the cotton gin, the introduction of railroads, and a </a:t>
            </a:r>
            <a:r>
              <a:rPr lang="en-US" sz="4400" i="1" dirty="0" smtClean="0"/>
              <a:t>booming economy </a:t>
            </a:r>
            <a:r>
              <a:rPr lang="en-US" sz="4400" i="1" dirty="0"/>
              <a:t>in Georgia. Use textual evidence </a:t>
            </a:r>
            <a:r>
              <a:rPr lang="en-US" sz="4400" i="1" dirty="0" smtClean="0"/>
              <a:t>from your notes to </a:t>
            </a:r>
            <a:r>
              <a:rPr lang="en-US" sz="4400" i="1" dirty="0"/>
              <a:t>support your response.</a:t>
            </a:r>
          </a:p>
          <a:p>
            <a:r>
              <a:rPr lang="en-US" sz="2000" dirty="0"/>
              <a:t>CC6-8RH1; CC6-8RH3; CC6-8WHST2</a:t>
            </a:r>
            <a:endParaRPr lang="en-US" sz="4400" dirty="0"/>
          </a:p>
        </p:txBody>
      </p:sp>
    </p:spTree>
    <p:extLst>
      <p:ext uri="{BB962C8B-B14F-4D97-AF65-F5344CB8AC3E}">
        <p14:creationId xmlns:p14="http://schemas.microsoft.com/office/powerpoint/2010/main" val="2742955333"/>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4400" dirty="0" smtClean="0">
                <a:effectLst>
                  <a:outerShdw blurRad="38100" dist="38100" dir="2700000" algn="tl">
                    <a:srgbClr val="000000">
                      <a:alpha val="43137"/>
                    </a:srgbClr>
                  </a:outerShdw>
                </a:effectLst>
              </a:rPr>
              <a:t>Quick Review</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219200"/>
            <a:ext cx="8610600" cy="4983163"/>
          </a:xfrm>
        </p:spPr>
        <p:txBody>
          <a:bodyPr>
            <a:noAutofit/>
          </a:bodyPr>
          <a:lstStyle/>
          <a:p>
            <a:pPr marL="457200" indent="-457200">
              <a:buFont typeface="+mj-lt"/>
              <a:buAutoNum type="arabicPeriod"/>
            </a:pPr>
            <a:r>
              <a:rPr lang="en-US" sz="3400" dirty="0" smtClean="0"/>
              <a:t>___________________ were the means to transport cotton faster.</a:t>
            </a:r>
          </a:p>
          <a:p>
            <a:pPr marL="457200" indent="-457200">
              <a:buFont typeface="+mj-lt"/>
              <a:buAutoNum type="arabicPeriod"/>
            </a:pPr>
            <a:r>
              <a:rPr lang="en-US" sz="3400" dirty="0" smtClean="0"/>
              <a:t>_____________________ was the center of railroad traffic in the South.</a:t>
            </a:r>
          </a:p>
          <a:p>
            <a:pPr marL="457200" indent="-457200">
              <a:buFont typeface="+mj-lt"/>
              <a:buAutoNum type="arabicPeriod"/>
            </a:pPr>
            <a:r>
              <a:rPr lang="en-US" sz="3400" dirty="0" smtClean="0"/>
              <a:t>The cotton gin made little impact on Georgia’s economy.  (T/F) Explain your answer.</a:t>
            </a:r>
          </a:p>
          <a:p>
            <a:pPr marL="457200" indent="-457200">
              <a:buFont typeface="+mj-lt"/>
              <a:buAutoNum type="arabicPeriod"/>
            </a:pPr>
            <a:r>
              <a:rPr lang="en-US" sz="3400" dirty="0" smtClean="0"/>
              <a:t>Railroads were an important factor in Georgia’s growth in the 1800s. (T/F)  Explain your answer.</a:t>
            </a:r>
            <a:endParaRPr lang="en-US" sz="3400" dirty="0"/>
          </a:p>
        </p:txBody>
      </p:sp>
    </p:spTree>
    <p:extLst>
      <p:ext uri="{BB962C8B-B14F-4D97-AF65-F5344CB8AC3E}">
        <p14:creationId xmlns:p14="http://schemas.microsoft.com/office/powerpoint/2010/main" val="4292410167"/>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143000"/>
            <a:ext cx="7239000" cy="4572000"/>
          </a:xfrm>
        </p:spPr>
        <p:txBody>
          <a:bodyPr>
            <a:noAutofit/>
          </a:bodyPr>
          <a:lstStyle/>
          <a:p>
            <a:pPr algn="ctr"/>
            <a:r>
              <a:rPr lang="en-US" sz="5000" dirty="0" smtClean="0"/>
              <a:t>SS8H5c. Explain how technological developments, including the cotton gin and railroads, had an impact on Georgia’s growth.</a:t>
            </a:r>
            <a:endParaRPr lang="en-US" sz="5000" dirty="0"/>
          </a:p>
        </p:txBody>
      </p:sp>
    </p:spTree>
    <p:extLst>
      <p:ext uri="{BB962C8B-B14F-4D97-AF65-F5344CB8AC3E}">
        <p14:creationId xmlns:p14="http://schemas.microsoft.com/office/powerpoint/2010/main" val="3289127031"/>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295400"/>
          </a:xfrm>
        </p:spPr>
        <p:txBody>
          <a:bodyPr>
            <a:noAutofit/>
          </a:bodyPr>
          <a:lstStyle/>
          <a:p>
            <a:pPr algn="ctr"/>
            <a:r>
              <a:rPr lang="en-US" dirty="0" smtClean="0">
                <a:solidFill>
                  <a:schemeClr val="tx2"/>
                </a:solidFill>
                <a:effectLst>
                  <a:outerShdw blurRad="38100" dist="38100" dir="2700000" algn="tl">
                    <a:srgbClr val="000000">
                      <a:alpha val="43137"/>
                    </a:srgbClr>
                  </a:outerShdw>
                </a:effectLst>
              </a:rPr>
              <a:t>Use your graphic organizer to summarize key information from the lesson.</a:t>
            </a:r>
            <a:endParaRPr lang="en-US" dirty="0">
              <a:solidFill>
                <a:schemeClr val="tx2"/>
              </a:solidFill>
              <a:effectLst>
                <a:outerShdw blurRad="38100" dist="38100" dir="2700000" algn="tl">
                  <a:srgbClr val="000000">
                    <a:alpha val="43137"/>
                  </a:srgbClr>
                </a:outerShdw>
              </a:effectLst>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674758542"/>
              </p:ext>
            </p:extLst>
          </p:nvPr>
        </p:nvGraphicFramePr>
        <p:xfrm>
          <a:off x="1447800" y="1676400"/>
          <a:ext cx="6172200" cy="4769427"/>
        </p:xfrm>
        <a:graphic>
          <a:graphicData uri="http://schemas.openxmlformats.org/presentationml/2006/ole">
            <mc:AlternateContent xmlns:mc="http://schemas.openxmlformats.org/markup-compatibility/2006">
              <mc:Choice xmlns:v="urn:schemas-microsoft-com:vml" Requires="v">
                <p:oleObj spid="_x0000_s1065" name="Acrobat Document" r:id="rId3" imgW="5029155" imgH="3886200" progId="AcroExch.Document.11">
                  <p:embed/>
                </p:oleObj>
              </mc:Choice>
              <mc:Fallback>
                <p:oleObj name="Acrobat Document" r:id="rId3" imgW="5029155" imgH="3886200" progId="AcroExch.Document.11">
                  <p:embed/>
                  <p:pic>
                    <p:nvPicPr>
                      <p:cNvPr id="0" name=""/>
                      <p:cNvPicPr/>
                      <p:nvPr/>
                    </p:nvPicPr>
                    <p:blipFill>
                      <a:blip r:embed="rId4"/>
                      <a:stretch>
                        <a:fillRect/>
                      </a:stretch>
                    </p:blipFill>
                    <p:spPr>
                      <a:xfrm>
                        <a:off x="1447800" y="1676400"/>
                        <a:ext cx="6172200" cy="4769427"/>
                      </a:xfrm>
                      <a:prstGeom prst="rect">
                        <a:avLst/>
                      </a:prstGeom>
                      <a:ln>
                        <a:solidFill>
                          <a:schemeClr val="bg1"/>
                        </a:solidFill>
                      </a:ln>
                    </p:spPr>
                  </p:pic>
                </p:oleObj>
              </mc:Fallback>
            </mc:AlternateContent>
          </a:graphicData>
        </a:graphic>
      </p:graphicFrame>
    </p:spTree>
    <p:extLst>
      <p:ext uri="{BB962C8B-B14F-4D97-AF65-F5344CB8AC3E}">
        <p14:creationId xmlns:p14="http://schemas.microsoft.com/office/powerpoint/2010/main" val="4126866978"/>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400"/>
            <a:ext cx="7239000" cy="2438527"/>
          </a:xfrm>
        </p:spPr>
        <p:txBody>
          <a:bodyPr>
            <a:noAutofit/>
          </a:bodyPr>
          <a:lstStyle/>
          <a:p>
            <a:pPr algn="ctr"/>
            <a:r>
              <a:rPr lang="en-US" sz="4000" dirty="0" smtClean="0"/>
              <a:t>During the late 1800s, tobacco was one of Georgia’s most important crops. However, it was destroying the soil.</a:t>
            </a:r>
            <a:endParaRPr lang="en-US" sz="4000" dirty="0"/>
          </a:p>
        </p:txBody>
      </p:sp>
      <p:sp>
        <p:nvSpPr>
          <p:cNvPr id="4" name="Title 1"/>
          <p:cNvSpPr txBox="1">
            <a:spLocks/>
          </p:cNvSpPr>
          <p:nvPr/>
        </p:nvSpPr>
        <p:spPr>
          <a:xfrm>
            <a:off x="990600" y="3733800"/>
            <a:ext cx="7239000" cy="1981073"/>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40" baseline="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ctr"/>
            <a:r>
              <a:rPr lang="en-US" sz="4000" dirty="0" smtClean="0"/>
              <a:t>As an </a:t>
            </a:r>
            <a:r>
              <a:rPr lang="en-US" sz="4000" dirty="0" smtClean="0">
                <a:solidFill>
                  <a:srgbClr val="FF0000"/>
                </a:solidFill>
              </a:rPr>
              <a:t>alternative to tobacco</a:t>
            </a:r>
            <a:r>
              <a:rPr lang="en-US" sz="4000" dirty="0" smtClean="0"/>
              <a:t>, the </a:t>
            </a:r>
            <a:r>
              <a:rPr lang="en-US" sz="4000" dirty="0" smtClean="0">
                <a:solidFill>
                  <a:srgbClr val="FF0000"/>
                </a:solidFill>
              </a:rPr>
              <a:t>state was looking for ways to make growing cotton profitable</a:t>
            </a:r>
            <a:r>
              <a:rPr lang="en-US" sz="4000" dirty="0" smtClean="0"/>
              <a:t>.</a:t>
            </a:r>
            <a:endParaRPr lang="en-US" sz="4000" dirty="0"/>
          </a:p>
        </p:txBody>
      </p:sp>
    </p:spTree>
    <p:extLst>
      <p:ext uri="{BB962C8B-B14F-4D97-AF65-F5344CB8AC3E}">
        <p14:creationId xmlns:p14="http://schemas.microsoft.com/office/powerpoint/2010/main" val="1738035127"/>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3277" y="818950"/>
            <a:ext cx="7239000" cy="1981200"/>
          </a:xfrm>
        </p:spPr>
        <p:txBody>
          <a:bodyPr>
            <a:noAutofit/>
          </a:bodyPr>
          <a:lstStyle/>
          <a:p>
            <a:pPr algn="ctr"/>
            <a:r>
              <a:rPr lang="en-US" sz="4000" dirty="0" smtClean="0"/>
              <a:t>Until that point, </a:t>
            </a:r>
            <a:r>
              <a:rPr lang="en-US" sz="4000" dirty="0" smtClean="0">
                <a:solidFill>
                  <a:srgbClr val="FF0000"/>
                </a:solidFill>
              </a:rPr>
              <a:t>cotton had to be</a:t>
            </a:r>
            <a:r>
              <a:rPr lang="en-US" sz="4000" dirty="0" smtClean="0"/>
              <a:t>, for lack of a better word, </a:t>
            </a:r>
            <a:r>
              <a:rPr lang="en-US" sz="4000" dirty="0" smtClean="0">
                <a:solidFill>
                  <a:srgbClr val="FF0000"/>
                </a:solidFill>
              </a:rPr>
              <a:t>“deseeded” by hand</a:t>
            </a:r>
            <a:r>
              <a:rPr lang="en-US" sz="4000" dirty="0" smtClean="0"/>
              <a:t>.</a:t>
            </a:r>
            <a:endParaRPr lang="en-US" sz="4000" dirty="0"/>
          </a:p>
        </p:txBody>
      </p:sp>
      <p:sp>
        <p:nvSpPr>
          <p:cNvPr id="4" name="Title 1"/>
          <p:cNvSpPr txBox="1">
            <a:spLocks/>
          </p:cNvSpPr>
          <p:nvPr/>
        </p:nvSpPr>
        <p:spPr>
          <a:xfrm>
            <a:off x="961725" y="3315900"/>
            <a:ext cx="7239000" cy="2514473"/>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40" baseline="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ctr"/>
            <a:r>
              <a:rPr lang="en-US" sz="4000" dirty="0" smtClean="0">
                <a:ln w="13335" cmpd="sng">
                  <a:solidFill>
                    <a:srgbClr val="94C600">
                      <a:lumMod val="50000"/>
                    </a:srgbClr>
                  </a:solidFill>
                  <a:prstDash val="solid"/>
                </a:ln>
                <a:solidFill>
                  <a:srgbClr val="FEA022">
                    <a:tint val="1000"/>
                  </a:srgbClr>
                </a:solidFill>
              </a:rPr>
              <a:t>This process took a long time to accomplish, and most farmers could not “clean” more than one pound of cotton a day.</a:t>
            </a:r>
            <a:endParaRPr lang="en-US" sz="4000" dirty="0">
              <a:ln w="13335" cmpd="sng">
                <a:solidFill>
                  <a:srgbClr val="94C600">
                    <a:lumMod val="50000"/>
                  </a:srgbClr>
                </a:solidFill>
                <a:prstDash val="solid"/>
              </a:ln>
              <a:solidFill>
                <a:srgbClr val="FEA022">
                  <a:tint val="1000"/>
                </a:srgbClr>
              </a:solidFill>
            </a:endParaRPr>
          </a:p>
        </p:txBody>
      </p:sp>
      <p:sp>
        <p:nvSpPr>
          <p:cNvPr id="3" name="Rectangle 2"/>
          <p:cNvSpPr/>
          <p:nvPr/>
        </p:nvSpPr>
        <p:spPr>
          <a:xfrm>
            <a:off x="38500" y="6112025"/>
            <a:ext cx="8991600" cy="584775"/>
          </a:xfrm>
          <a:prstGeom prst="rect">
            <a:avLst/>
          </a:prstGeom>
          <a:solidFill>
            <a:schemeClr val="tx1">
              <a:alpha val="16000"/>
            </a:schemeClr>
          </a:solidFill>
          <a:effectLst>
            <a:softEdge rad="31750"/>
          </a:effectLst>
        </p:spPr>
        <p:txBody>
          <a:bodyPr wrap="square">
            <a:spAutoFit/>
          </a:bodyPr>
          <a:lstStyle/>
          <a:p>
            <a:pPr algn="ctr"/>
            <a:r>
              <a:rPr lang="en-US" sz="3200" b="1" dirty="0">
                <a:hlinkClick r:id="rId2"/>
              </a:rPr>
              <a:t>https://</a:t>
            </a:r>
            <a:r>
              <a:rPr lang="en-US" sz="3200" b="1" dirty="0" smtClean="0">
                <a:hlinkClick r:id="rId2"/>
              </a:rPr>
              <a:t>www.youtube.com/watch?v=uXp-O6SIeyg</a:t>
            </a:r>
            <a:r>
              <a:rPr lang="en-US" sz="3200" b="1" dirty="0" smtClean="0"/>
              <a:t> </a:t>
            </a:r>
            <a:endParaRPr lang="en-US" sz="3200" b="1" dirty="0"/>
          </a:p>
        </p:txBody>
      </p:sp>
    </p:spTree>
    <p:extLst>
      <p:ext uri="{BB962C8B-B14F-4D97-AF65-F5344CB8AC3E}">
        <p14:creationId xmlns:p14="http://schemas.microsoft.com/office/powerpoint/2010/main" val="1443828131"/>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775"/>
            <a:ext cx="8229600" cy="1143000"/>
          </a:xfrm>
        </p:spPr>
        <p:txBody>
          <a:bodyPr>
            <a:noAutofit/>
          </a:bodyPr>
          <a:lstStyle/>
          <a:p>
            <a:r>
              <a:rPr lang="en-US" sz="6800" dirty="0" smtClean="0">
                <a:effectLst>
                  <a:outerShdw blurRad="38100" dist="38100" dir="2700000" algn="tl">
                    <a:srgbClr val="000000">
                      <a:alpha val="43137"/>
                    </a:srgbClr>
                  </a:outerShdw>
                </a:effectLst>
              </a:rPr>
              <a:t>Until…the Cotton Gin</a:t>
            </a:r>
            <a:endParaRPr lang="en-US" sz="6800" dirty="0">
              <a:effectLst>
                <a:outerShdw blurRad="38100" dist="38100" dir="2700000" algn="tl">
                  <a:srgbClr val="000000">
                    <a:alpha val="43137"/>
                  </a:srgbClr>
                </a:outerShdw>
              </a:effectLst>
            </a:endParaRPr>
          </a:p>
        </p:txBody>
      </p:sp>
      <p:pic>
        <p:nvPicPr>
          <p:cNvPr id="3074" name="Picture 2" descr="http://ospenterprises.com/southernblock/images/cotton%20g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335956"/>
            <a:ext cx="5257800" cy="3162301"/>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4" name="Picture 2" descr="http://www.cottonsjourney.com/images/story/p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1307306"/>
            <a:ext cx="3657600" cy="1714500"/>
          </a:xfrm>
          <a:prstGeom prst="rect">
            <a:avLst/>
          </a:prstGeom>
          <a:solidFill>
            <a:schemeClr val="tx1"/>
          </a:solidFill>
          <a:ln>
            <a:solidFill>
              <a:schemeClr val="bg1"/>
            </a:solidFill>
          </a:ln>
        </p:spPr>
      </p:pic>
    </p:spTree>
    <p:extLst>
      <p:ext uri="{BB962C8B-B14F-4D97-AF65-F5344CB8AC3E}">
        <p14:creationId xmlns:p14="http://schemas.microsoft.com/office/powerpoint/2010/main" val="4161319008"/>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4225"/>
            <a:ext cx="8229600" cy="990600"/>
          </a:xfrm>
        </p:spPr>
        <p:txBody>
          <a:bodyPr>
            <a:normAutofit/>
          </a:bodyPr>
          <a:lstStyle/>
          <a:p>
            <a:pPr algn="ctr"/>
            <a:r>
              <a:rPr lang="en-US" sz="5400" u="sng" dirty="0" smtClean="0">
                <a:effectLst>
                  <a:outerShdw blurRad="38100" dist="38100" dir="2700000" algn="tl">
                    <a:srgbClr val="000000">
                      <a:alpha val="43137"/>
                    </a:srgbClr>
                  </a:outerShdw>
                </a:effectLst>
              </a:rPr>
              <a:t>Invention of the Cotton Gin</a:t>
            </a:r>
            <a:endParaRPr lang="en-US" sz="5400" u="sng"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304800" y="1143000"/>
            <a:ext cx="8534400" cy="5334000"/>
          </a:xfrm>
        </p:spPr>
        <p:txBody>
          <a:bodyPr>
            <a:noAutofit/>
          </a:bodyPr>
          <a:lstStyle/>
          <a:p>
            <a:r>
              <a:rPr lang="en-US" sz="4400" b="1" dirty="0" smtClean="0">
                <a:effectLst>
                  <a:outerShdw blurRad="38100" dist="38100" dir="2700000" algn="tl">
                    <a:srgbClr val="000000">
                      <a:alpha val="43137"/>
                    </a:srgbClr>
                  </a:outerShdw>
                </a:effectLst>
              </a:rPr>
              <a:t>According to some, the idea for the </a:t>
            </a:r>
            <a:r>
              <a:rPr lang="en-US" sz="4400" b="1" dirty="0" smtClean="0">
                <a:solidFill>
                  <a:srgbClr val="FF0000"/>
                </a:solidFill>
                <a:effectLst>
                  <a:outerShdw blurRad="38100" dist="38100" dir="2700000" algn="tl">
                    <a:srgbClr val="000000">
                      <a:alpha val="43137"/>
                    </a:srgbClr>
                  </a:outerShdw>
                </a:effectLst>
              </a:rPr>
              <a:t>cotton gin was invented by Eli Whitney</a:t>
            </a:r>
            <a:r>
              <a:rPr lang="en-US" sz="4400" b="1" dirty="0" smtClean="0">
                <a:effectLst>
                  <a:outerShdw blurRad="38100" dist="38100" dir="2700000" algn="tl">
                    <a:srgbClr val="000000">
                      <a:alpha val="43137"/>
                    </a:srgbClr>
                  </a:outerShdw>
                </a:effectLst>
              </a:rPr>
              <a:t>, a northerner who moved to Georgia in </a:t>
            </a:r>
            <a:r>
              <a:rPr lang="en-US" sz="4400" b="1" dirty="0" smtClean="0">
                <a:solidFill>
                  <a:srgbClr val="FF0000"/>
                </a:solidFill>
                <a:effectLst>
                  <a:outerShdw blurRad="38100" dist="38100" dir="2700000" algn="tl">
                    <a:srgbClr val="000000">
                      <a:alpha val="43137"/>
                    </a:srgbClr>
                  </a:outerShdw>
                </a:effectLst>
              </a:rPr>
              <a:t>1793</a:t>
            </a:r>
          </a:p>
          <a:p>
            <a:endParaRPr lang="en-US" dirty="0" smtClean="0"/>
          </a:p>
          <a:p>
            <a:r>
              <a:rPr lang="en-US" sz="4400" b="1" dirty="0" smtClean="0">
                <a:effectLst>
                  <a:outerShdw blurRad="38100" dist="38100" dir="2700000" algn="tl">
                    <a:srgbClr val="000000">
                      <a:alpha val="43137"/>
                    </a:srgbClr>
                  </a:outerShdw>
                </a:effectLst>
              </a:rPr>
              <a:t>The cotton gin was </a:t>
            </a:r>
            <a:r>
              <a:rPr lang="en-US" sz="4400" b="1" dirty="0" smtClean="0">
                <a:solidFill>
                  <a:srgbClr val="FF0000"/>
                </a:solidFill>
                <a:effectLst>
                  <a:outerShdw blurRad="38100" dist="38100" dir="2700000" algn="tl">
                    <a:srgbClr val="000000">
                      <a:alpha val="43137"/>
                    </a:srgbClr>
                  </a:outerShdw>
                </a:effectLst>
              </a:rPr>
              <a:t>capable of removing the seeds from </a:t>
            </a:r>
            <a:r>
              <a:rPr lang="en-US" sz="4400" b="1" dirty="0" smtClean="0">
                <a:effectLst>
                  <a:outerShdw blurRad="38100" dist="38100" dir="2700000" algn="tl">
                    <a:srgbClr val="000000">
                      <a:alpha val="43137"/>
                    </a:srgbClr>
                  </a:outerShdw>
                </a:effectLst>
              </a:rPr>
              <a:t>up to 50 pounds of </a:t>
            </a:r>
            <a:r>
              <a:rPr lang="en-US" sz="4400" b="1" dirty="0" smtClean="0">
                <a:solidFill>
                  <a:srgbClr val="FF0000"/>
                </a:solidFill>
                <a:effectLst>
                  <a:outerShdw blurRad="38100" dist="38100" dir="2700000" algn="tl">
                    <a:srgbClr val="000000">
                      <a:alpha val="43137"/>
                    </a:srgbClr>
                  </a:outerShdw>
                </a:effectLst>
              </a:rPr>
              <a:t>cotton</a:t>
            </a:r>
            <a:r>
              <a:rPr lang="en-US" sz="4400" b="1" dirty="0" smtClean="0">
                <a:effectLst>
                  <a:outerShdw blurRad="38100" dist="38100" dir="2700000" algn="tl">
                    <a:srgbClr val="000000">
                      <a:alpha val="43137"/>
                    </a:srgbClr>
                  </a:outerShdw>
                </a:effectLst>
              </a:rPr>
              <a:t> a day</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7902569"/>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4225"/>
            <a:ext cx="8229600" cy="990600"/>
          </a:xfrm>
        </p:spPr>
        <p:txBody>
          <a:bodyPr>
            <a:normAutofit/>
          </a:bodyPr>
          <a:lstStyle/>
          <a:p>
            <a:pPr algn="ctr"/>
            <a:r>
              <a:rPr lang="en-US" sz="5400" u="sng" dirty="0" smtClean="0">
                <a:effectLst>
                  <a:outerShdw blurRad="38100" dist="38100" dir="2700000" algn="tl">
                    <a:srgbClr val="000000">
                      <a:alpha val="43137"/>
                    </a:srgbClr>
                  </a:outerShdw>
                </a:effectLst>
              </a:rPr>
              <a:t>Invention of the Cotton Gin</a:t>
            </a:r>
            <a:endParaRPr lang="en-US" sz="5400" u="sng"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304800" y="1143000"/>
            <a:ext cx="8534400" cy="5334000"/>
          </a:xfrm>
        </p:spPr>
        <p:txBody>
          <a:bodyPr>
            <a:noAutofit/>
          </a:bodyPr>
          <a:lstStyle/>
          <a:p>
            <a:r>
              <a:rPr lang="en-US" sz="4400" b="1" dirty="0" smtClean="0">
                <a:effectLst>
                  <a:outerShdw blurRad="38100" dist="38100" dir="2700000" algn="tl">
                    <a:srgbClr val="000000">
                      <a:alpha val="43137"/>
                    </a:srgbClr>
                  </a:outerShdw>
                </a:effectLst>
              </a:rPr>
              <a:t>Due to the machine’s efficiency, the </a:t>
            </a:r>
            <a:r>
              <a:rPr lang="en-US" sz="4400" b="1" dirty="0" smtClean="0">
                <a:solidFill>
                  <a:srgbClr val="FF0000"/>
                </a:solidFill>
                <a:effectLst>
                  <a:outerShdw blurRad="38100" dist="38100" dir="2700000" algn="tl">
                    <a:srgbClr val="000000">
                      <a:alpha val="43137"/>
                    </a:srgbClr>
                  </a:outerShdw>
                </a:effectLst>
              </a:rPr>
              <a:t>growth of cotton became profitable in Georgia </a:t>
            </a:r>
            <a:r>
              <a:rPr lang="en-US" sz="4400" b="1" dirty="0" smtClean="0">
                <a:effectLst>
                  <a:outerShdw blurRad="38100" dist="38100" dir="2700000" algn="tl">
                    <a:srgbClr val="000000">
                      <a:alpha val="43137"/>
                    </a:srgbClr>
                  </a:outerShdw>
                </a:effectLst>
              </a:rPr>
              <a:t>and the rest of the South</a:t>
            </a:r>
          </a:p>
          <a:p>
            <a:endParaRPr lang="en-US" dirty="0" smtClean="0"/>
          </a:p>
          <a:p>
            <a:r>
              <a:rPr lang="en-US" sz="4400" b="1" dirty="0" smtClean="0">
                <a:effectLst>
                  <a:outerShdw blurRad="38100" dist="38100" dir="2700000" algn="tl">
                    <a:srgbClr val="000000">
                      <a:alpha val="43137"/>
                    </a:srgbClr>
                  </a:outerShdw>
                </a:effectLst>
              </a:rPr>
              <a:t>This </a:t>
            </a:r>
            <a:r>
              <a:rPr lang="en-US" sz="4400" b="1" dirty="0" smtClean="0">
                <a:solidFill>
                  <a:srgbClr val="FF0000"/>
                </a:solidFill>
                <a:effectLst>
                  <a:outerShdw blurRad="38100" dist="38100" dir="2700000" algn="tl">
                    <a:srgbClr val="000000">
                      <a:alpha val="43137"/>
                    </a:srgbClr>
                  </a:outerShdw>
                </a:effectLst>
              </a:rPr>
              <a:t>led to westward expansion as farmers</a:t>
            </a:r>
            <a:r>
              <a:rPr lang="en-US" sz="4400" b="1" dirty="0" smtClean="0">
                <a:effectLst>
                  <a:outerShdw blurRad="38100" dist="38100" dir="2700000" algn="tl">
                    <a:srgbClr val="000000">
                      <a:alpha val="43137"/>
                    </a:srgbClr>
                  </a:outerShdw>
                </a:effectLst>
              </a:rPr>
              <a:t> </a:t>
            </a:r>
            <a:r>
              <a:rPr lang="en-US" sz="4400" b="1" dirty="0" smtClean="0">
                <a:solidFill>
                  <a:srgbClr val="FF0000"/>
                </a:solidFill>
                <a:effectLst>
                  <a:outerShdw blurRad="38100" dist="38100" dir="2700000" algn="tl">
                    <a:srgbClr val="000000">
                      <a:alpha val="43137"/>
                    </a:srgbClr>
                  </a:outerShdw>
                </a:effectLst>
              </a:rPr>
              <a:t>began to seek out land </a:t>
            </a:r>
            <a:r>
              <a:rPr lang="en-US" sz="4400" b="1" dirty="0" smtClean="0">
                <a:effectLst>
                  <a:outerShdw blurRad="38100" dist="38100" dir="2700000" algn="tl">
                    <a:srgbClr val="000000">
                      <a:alpha val="43137"/>
                    </a:srgbClr>
                  </a:outerShdw>
                </a:effectLst>
              </a:rPr>
              <a:t>capable of producing the crop</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0721501"/>
      </p:ext>
    </p:extLst>
  </p:cSld>
  <p:clrMapOvr>
    <a:masterClrMapping/>
  </p:clrMapOvr>
  <mc:AlternateContent xmlns:mc="http://schemas.openxmlformats.org/markup-compatibility/2006" xmlns:p14="http://schemas.microsoft.com/office/powerpoint/2010/main">
    <mc:Choice Requires="p14">
      <p:transition spd="slow" p14:dur="2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Thatch">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426</TotalTime>
  <Words>710</Words>
  <Application>Microsoft Office PowerPoint</Application>
  <PresentationFormat>On-screen Show (4:3)</PresentationFormat>
  <Paragraphs>73</Paragraphs>
  <Slides>24</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Arial</vt:lpstr>
      <vt:lpstr>Tw Cen MT</vt:lpstr>
      <vt:lpstr>Thatch</vt:lpstr>
      <vt:lpstr>Acrobat Document</vt:lpstr>
      <vt:lpstr>Activating Strategy</vt:lpstr>
      <vt:lpstr>How did technological developments after the American Revolution impact the growth of Georgia?</vt:lpstr>
      <vt:lpstr>SS8H5c. Explain how technological developments, including the cotton gin and railroads, had an impact on Georgia’s growth.</vt:lpstr>
      <vt:lpstr>Use your graphic organizer to summarize key information from the lesson.</vt:lpstr>
      <vt:lpstr>During the late 1800s, tobacco was one of Georgia’s most important crops. However, it was destroying the soil.</vt:lpstr>
      <vt:lpstr>Until that point, cotton had to be, for lack of a better word, “deseeded” by hand.</vt:lpstr>
      <vt:lpstr>Until…the Cotton Gin</vt:lpstr>
      <vt:lpstr>Invention of the Cotton Gin</vt:lpstr>
      <vt:lpstr>Invention of the Cotton Gin</vt:lpstr>
      <vt:lpstr>PowerPoint Presentation</vt:lpstr>
      <vt:lpstr>Think, Pair, Share</vt:lpstr>
      <vt:lpstr>Negative Effects of the Cotton Gin</vt:lpstr>
      <vt:lpstr>How did the cotton gin lead to the South’s defense of slavery?</vt:lpstr>
      <vt:lpstr>Think, Pair, Share</vt:lpstr>
      <vt:lpstr>Cotton Gin [select 1-2 videos]</vt:lpstr>
      <vt:lpstr>Think, Pair, Share</vt:lpstr>
      <vt:lpstr>Railroads in Georgia</vt:lpstr>
      <vt:lpstr>Railroads in Georgia</vt:lpstr>
      <vt:lpstr>PowerPoint Presentation</vt:lpstr>
      <vt:lpstr>Chattanooga</vt:lpstr>
      <vt:lpstr>Due to the invention of the railroad, Atlanta became the first major American city to be built on a location without a navigable river.</vt:lpstr>
      <vt:lpstr>The Men Who Built America</vt:lpstr>
      <vt:lpstr>Writing Prompt</vt:lpstr>
      <vt:lpstr>Quick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Cotton and the Railroads</dc:title>
  <dc:creator>Windows User</dc:creator>
  <cp:lastModifiedBy>Jacob Tatum</cp:lastModifiedBy>
  <cp:revision>50</cp:revision>
  <dcterms:created xsi:type="dcterms:W3CDTF">2014-10-30T16:16:50Z</dcterms:created>
  <dcterms:modified xsi:type="dcterms:W3CDTF">2017-11-27T14:18:36Z</dcterms:modified>
</cp:coreProperties>
</file>