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2" r:id="rId4"/>
    <p:sldMasterId id="2147483708" r:id="rId5"/>
    <p:sldMasterId id="2147483714" r:id="rId6"/>
  </p:sldMasterIdLst>
  <p:notesMasterIdLst>
    <p:notesMasterId r:id="rId47"/>
  </p:notesMasterIdLst>
  <p:handoutMasterIdLst>
    <p:handoutMasterId r:id="rId48"/>
  </p:handoutMasterIdLst>
  <p:sldIdLst>
    <p:sldId id="349" r:id="rId7"/>
    <p:sldId id="350" r:id="rId8"/>
    <p:sldId id="256" r:id="rId9"/>
    <p:sldId id="257" r:id="rId10"/>
    <p:sldId id="258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259" r:id="rId21"/>
    <p:sldId id="260" r:id="rId22"/>
    <p:sldId id="261" r:id="rId23"/>
    <p:sldId id="262" r:id="rId24"/>
    <p:sldId id="263" r:id="rId25"/>
    <p:sldId id="329" r:id="rId26"/>
    <p:sldId id="330" r:id="rId27"/>
    <p:sldId id="341" r:id="rId28"/>
    <p:sldId id="342" r:id="rId29"/>
    <p:sldId id="343" r:id="rId30"/>
    <p:sldId id="264" r:id="rId31"/>
    <p:sldId id="265" r:id="rId32"/>
    <p:sldId id="344" r:id="rId33"/>
    <p:sldId id="345" r:id="rId34"/>
    <p:sldId id="346" r:id="rId35"/>
    <p:sldId id="347" r:id="rId36"/>
    <p:sldId id="348" r:id="rId37"/>
    <p:sldId id="266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BDF12-3171-4F56-86DF-E8F3F70779BE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282CF-B068-4802-AFF3-5AA9F462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34B75-ACA8-40FD-A698-FB359846425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0AC16-5138-4ED7-9B66-D39DDEEF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1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0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C308B7-0426-4A8E-8CF5-9936AC727969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C7A1-ADA0-4A2F-A07C-96987C814C0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9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CEC7DA3-DF39-42BC-AC9C-CA079AC084CB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5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1169-5DB1-4967-A473-C29C3C2259C0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0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36C4CC-6BB2-4E07-807E-A40FF55FC97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0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C4F-9098-4C12-86DD-CAFCC5329FE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4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750D49-0954-4FEF-98DB-A12B3A094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091E3D-3198-4875-BB9E-8B7EB699E099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95639-4CD4-45AB-89F2-79E094CA09F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6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C4827-06ED-4E52-B85B-B3E40B36B38B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3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902E7-0A94-4929-8431-337028AFF22F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9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09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20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4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22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76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9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7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8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08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0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79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75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00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31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43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8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69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0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8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2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5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5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AA3D-FDD5-4873-B2BF-545E7DE4DED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2EA7-4590-413D-92B5-2A6898B5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22C75-956E-4EA7-9405-100C9A4BD61D}" type="slidenum">
              <a:rPr lang="en-US">
                <a:solidFill>
                  <a:srgbClr val="8CADAE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4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307" y="641622"/>
            <a:ext cx="735138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279" y="2033089"/>
            <a:ext cx="8157440" cy="335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73671" y="6601999"/>
            <a:ext cx="690816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307" y="641622"/>
            <a:ext cx="735138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279" y="2033089"/>
            <a:ext cx="8157440" cy="335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73671" y="6601999"/>
            <a:ext cx="690816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2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307" y="641622"/>
            <a:ext cx="735138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279" y="2033089"/>
            <a:ext cx="8157440" cy="335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73671" y="6601999"/>
            <a:ext cx="690816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/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ana</a:t>
            </a:r>
            <a:r>
              <a:rPr b="0" i="1" spc="-5" dirty="0">
                <a:solidFill>
                  <a:srgbClr val="FF3300"/>
                </a:solidFill>
              </a:rPr>
              <a:t>ly</a:t>
            </a:r>
            <a:r>
              <a:rPr b="0" i="1" spc="15" dirty="0">
                <a:solidFill>
                  <a:srgbClr val="FF3300"/>
                </a:solidFill>
              </a:rPr>
              <a:t>z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rol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Ge</a:t>
            </a:r>
            <a:r>
              <a:rPr spc="-10" dirty="0">
                <a:solidFill>
                  <a:prstClr val="black"/>
                </a:solidFill>
              </a:rPr>
              <a:t>org</a:t>
            </a:r>
            <a:r>
              <a:rPr dirty="0">
                <a:solidFill>
                  <a:prstClr val="black"/>
                </a:solidFill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</a:t>
            </a:r>
            <a:r>
              <a:rPr spc="-10" dirty="0">
                <a:solidFill>
                  <a:prstClr val="black"/>
                </a:solidFill>
              </a:rPr>
              <a:t>mer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c</a:t>
            </a:r>
            <a:r>
              <a:rPr dirty="0">
                <a:solidFill>
                  <a:prstClr val="black"/>
                </a:solidFill>
              </a:rPr>
              <a:t>an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45" dirty="0">
                <a:solidFill>
                  <a:prstClr val="black"/>
                </a:solidFill>
              </a:rPr>
              <a:t>v</a:t>
            </a:r>
            <a:r>
              <a:rPr dirty="0">
                <a:solidFill>
                  <a:prstClr val="black"/>
                </a:solidFill>
              </a:rPr>
              <a:t>olu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9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307" y="641622"/>
            <a:ext cx="735138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33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27" y="1890302"/>
            <a:ext cx="7919744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GG9afW7X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rticles-of-confederation/video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Activation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the article provided and your book, please complete the following reading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40" y="6292846"/>
            <a:ext cx="8488680" cy="336550"/>
          </a:xfrm>
          <a:custGeom>
            <a:avLst/>
            <a:gdLst/>
            <a:ahLst/>
            <a:cxnLst/>
            <a:rect l="l" t="t" r="r" b="b"/>
            <a:pathLst>
              <a:path w="8488680" h="336550">
                <a:moveTo>
                  <a:pt x="0" y="336554"/>
                </a:moveTo>
                <a:lnTo>
                  <a:pt x="8488344" y="336554"/>
                </a:lnTo>
                <a:lnTo>
                  <a:pt x="8488344" y="0"/>
                </a:lnTo>
                <a:lnTo>
                  <a:pt x="0" y="0"/>
                </a:lnTo>
                <a:lnTo>
                  <a:pt x="0" y="33655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73014"/>
            <a:ext cx="7467600" cy="581025"/>
          </a:xfrm>
          <a:custGeom>
            <a:avLst/>
            <a:gdLst/>
            <a:ahLst/>
            <a:cxnLst/>
            <a:rect l="l" t="t" r="r" b="b"/>
            <a:pathLst>
              <a:path w="7467600" h="581025">
                <a:moveTo>
                  <a:pt x="0" y="581024"/>
                </a:moveTo>
                <a:lnTo>
                  <a:pt x="7467599" y="581024"/>
                </a:lnTo>
                <a:lnTo>
                  <a:pt x="7467599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369" y="153576"/>
            <a:ext cx="8289290" cy="478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6135" marR="591185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CG1b)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xp</a:t>
            </a:r>
            <a:r>
              <a:rPr sz="16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ain</a:t>
            </a:r>
            <a:r>
              <a:rPr sz="16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balan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 dirty="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17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0495" algn="ctr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0515" marR="222885" indent="-297815" algn="ctr">
              <a:lnSpc>
                <a:spcPts val="2840"/>
              </a:lnSpc>
              <a:buClr>
                <a:srgbClr val="FF3300"/>
              </a:buClr>
              <a:buFont typeface="Garamond"/>
              <a:buAutoNum type="arabicPeriod" startAt="2"/>
              <a:tabLst>
                <a:tab pos="311150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R="222885" algn="ctr">
              <a:lnSpc>
                <a:spcPts val="2840"/>
              </a:lnSpc>
            </a:pP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equa</a:t>
            </a:r>
            <a:r>
              <a:rPr sz="2400" i="1" spc="-15" dirty="0">
                <a:solidFill>
                  <a:srgbClr val="FF3300"/>
                </a:solidFill>
                <a:latin typeface="Garamond"/>
                <a:cs typeface="Garamond"/>
              </a:rPr>
              <a:t>ll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25" dirty="0" smtClean="0">
                <a:solidFill>
                  <a:srgbClr val="FF3300"/>
                </a:solidFill>
                <a:latin typeface="Garamond"/>
                <a:cs typeface="Garamond"/>
              </a:rPr>
              <a:t>ow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ful.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457200" marR="222885" indent="-457200">
              <a:lnSpc>
                <a:spcPts val="2840"/>
              </a:lnSpc>
              <a:buFont typeface="+mj-lt"/>
              <a:buAutoNum type="alphaUcPeriod"/>
            </a:pPr>
            <a:r>
              <a:rPr sz="2400" b="1" spc="-50" dirty="0" smtClean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i="1" spc="-4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gisl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ve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te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orce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457200" marR="222885" indent="-457200">
              <a:lnSpc>
                <a:spcPts val="2840"/>
              </a:lnSpc>
              <a:buFont typeface="+mj-lt"/>
              <a:buAutoNum type="alphaUcPeriod"/>
            </a:pPr>
            <a:r>
              <a:rPr sz="2400" b="1" spc="-50" dirty="0" smtClean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exe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ve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und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ood,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orce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7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30" dirty="0" smtClean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25" dirty="0" smtClean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LESS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7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7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!!!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457200" marR="222885" indent="-457200">
              <a:lnSpc>
                <a:spcPts val="2840"/>
              </a:lnSpc>
              <a:buFont typeface="+mj-lt"/>
              <a:buAutoNum type="alphaUcPeriod"/>
            </a:pPr>
            <a:r>
              <a:rPr sz="2400" b="1" spc="-50" dirty="0" smtClean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j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dicia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eate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lai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orce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7051" y="6354444"/>
            <a:ext cx="712152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8CG1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rol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4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Ge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spc="-10" dirty="0">
                <a:solidFill>
                  <a:prstClr val="black"/>
                </a:solidFill>
                <a:latin typeface="MS PGothic"/>
                <a:cs typeface="MS PGothic"/>
              </a:rPr>
              <a:t>’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582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40" y="6292846"/>
            <a:ext cx="8488680" cy="336550"/>
          </a:xfrm>
          <a:custGeom>
            <a:avLst/>
            <a:gdLst/>
            <a:ahLst/>
            <a:cxnLst/>
            <a:rect l="l" t="t" r="r" b="b"/>
            <a:pathLst>
              <a:path w="8488680" h="336550">
                <a:moveTo>
                  <a:pt x="0" y="336554"/>
                </a:moveTo>
                <a:lnTo>
                  <a:pt x="8488344" y="336554"/>
                </a:lnTo>
                <a:lnTo>
                  <a:pt x="8488344" y="0"/>
                </a:lnTo>
                <a:lnTo>
                  <a:pt x="0" y="0"/>
                </a:lnTo>
                <a:lnTo>
                  <a:pt x="0" y="33655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73014"/>
            <a:ext cx="7467600" cy="581025"/>
          </a:xfrm>
          <a:custGeom>
            <a:avLst/>
            <a:gdLst/>
            <a:ahLst/>
            <a:cxnLst/>
            <a:rect l="l" t="t" r="r" b="b"/>
            <a:pathLst>
              <a:path w="7467600" h="581025">
                <a:moveTo>
                  <a:pt x="0" y="581024"/>
                </a:moveTo>
                <a:lnTo>
                  <a:pt x="7467599" y="581024"/>
                </a:lnTo>
                <a:lnTo>
                  <a:pt x="7467599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968" y="153576"/>
            <a:ext cx="7926070" cy="223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9460" marR="294005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CG1b)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xp</a:t>
            </a:r>
            <a:r>
              <a:rPr sz="16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ain</a:t>
            </a:r>
            <a:r>
              <a:rPr sz="16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balan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17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0" algn="ctr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2"/>
              </a:spcBef>
            </a:pPr>
            <a:endParaRPr sz="2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0685" marR="5080" indent="-388620">
              <a:lnSpc>
                <a:spcPts val="2800"/>
              </a:lnSpc>
            </a:pP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3.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om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eco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too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800" y="2514615"/>
            <a:ext cx="2381249" cy="3135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3400" y="2971800"/>
            <a:ext cx="4495799" cy="3013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800" y="3581400"/>
            <a:ext cx="2057400" cy="25641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3345" marR="80645" algn="ctr">
              <a:lnSpc>
                <a:spcPct val="99900"/>
              </a:lnSpc>
            </a:pPr>
            <a:r>
              <a:rPr b="1" spc="-2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spc="-3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wn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b="1" spc="-2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te</a:t>
            </a:r>
            <a:r>
              <a:rPr b="1" spc="4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et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5" dirty="0">
                <a:solidFill>
                  <a:srgbClr val="FF3300"/>
                </a:solidFill>
                <a:latin typeface="Garamond"/>
                <a:cs typeface="Garamond"/>
              </a:rPr>
              <a:t>em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3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20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3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ease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and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1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1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ce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5" dirty="0">
                <a:solidFill>
                  <a:srgbClr val="FF3300"/>
                </a:solidFill>
                <a:latin typeface="Garamond"/>
                <a:cs typeface="Garamond"/>
              </a:rPr>
              <a:t>em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3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ai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spc="-3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60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ease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hi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m!!!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7051" y="6354444"/>
            <a:ext cx="712152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8CG1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rol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4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Ge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spc="-10" dirty="0">
                <a:solidFill>
                  <a:prstClr val="black"/>
                </a:solidFill>
                <a:latin typeface="MS PGothic"/>
                <a:cs typeface="MS PGothic"/>
              </a:rPr>
              <a:t>’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493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40" y="6292846"/>
            <a:ext cx="8488680" cy="336550"/>
          </a:xfrm>
          <a:custGeom>
            <a:avLst/>
            <a:gdLst/>
            <a:ahLst/>
            <a:cxnLst/>
            <a:rect l="l" t="t" r="r" b="b"/>
            <a:pathLst>
              <a:path w="8488680" h="336550">
                <a:moveTo>
                  <a:pt x="0" y="336554"/>
                </a:moveTo>
                <a:lnTo>
                  <a:pt x="8488344" y="336554"/>
                </a:lnTo>
                <a:lnTo>
                  <a:pt x="8488344" y="0"/>
                </a:lnTo>
                <a:lnTo>
                  <a:pt x="0" y="0"/>
                </a:lnTo>
                <a:lnTo>
                  <a:pt x="0" y="33655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73014"/>
            <a:ext cx="7467600" cy="581025"/>
          </a:xfrm>
          <a:custGeom>
            <a:avLst/>
            <a:gdLst/>
            <a:ahLst/>
            <a:cxnLst/>
            <a:rect l="l" t="t" r="r" b="b"/>
            <a:pathLst>
              <a:path w="7467600" h="581025">
                <a:moveTo>
                  <a:pt x="0" y="581024"/>
                </a:moveTo>
                <a:lnTo>
                  <a:pt x="7467599" y="581024"/>
                </a:lnTo>
                <a:lnTo>
                  <a:pt x="7467599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649" y="153576"/>
            <a:ext cx="8098790" cy="260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5819" marR="38100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CG1b)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xp</a:t>
            </a:r>
            <a:r>
              <a:rPr sz="16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ain</a:t>
            </a:r>
            <a:r>
              <a:rPr sz="16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balan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17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365" algn="ctr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44"/>
              </a:spcBef>
            </a:pP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269875">
              <a:lnSpc>
                <a:spcPct val="99000"/>
              </a:lnSpc>
            </a:pP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4.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itte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titution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eate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ecor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li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15" dirty="0">
                <a:solidFill>
                  <a:srgbClr val="FF3300"/>
                </a:solidFill>
                <a:latin typeface="MS PGothic"/>
                <a:cs typeface="MS PGothic"/>
              </a:rPr>
              <a:t>’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14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7400" y="2819415"/>
            <a:ext cx="4952999" cy="3267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7051" y="6354444"/>
            <a:ext cx="712152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8CG1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rol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4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Ge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spc="-10" dirty="0">
                <a:solidFill>
                  <a:prstClr val="black"/>
                </a:solidFill>
                <a:latin typeface="MS PGothic"/>
                <a:cs typeface="MS PGothic"/>
              </a:rPr>
              <a:t>’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529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40" y="6292846"/>
            <a:ext cx="8488680" cy="336550"/>
          </a:xfrm>
          <a:custGeom>
            <a:avLst/>
            <a:gdLst/>
            <a:ahLst/>
            <a:cxnLst/>
            <a:rect l="l" t="t" r="r" b="b"/>
            <a:pathLst>
              <a:path w="8488680" h="336550">
                <a:moveTo>
                  <a:pt x="0" y="336554"/>
                </a:moveTo>
                <a:lnTo>
                  <a:pt x="8488344" y="336554"/>
                </a:lnTo>
                <a:lnTo>
                  <a:pt x="8488344" y="0"/>
                </a:lnTo>
                <a:lnTo>
                  <a:pt x="0" y="0"/>
                </a:lnTo>
                <a:lnTo>
                  <a:pt x="0" y="33655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73014"/>
            <a:ext cx="7467600" cy="581025"/>
          </a:xfrm>
          <a:custGeom>
            <a:avLst/>
            <a:gdLst/>
            <a:ahLst/>
            <a:cxnLst/>
            <a:rect l="l" t="t" r="r" b="b"/>
            <a:pathLst>
              <a:path w="7467600" h="581025">
                <a:moveTo>
                  <a:pt x="0" y="581024"/>
                </a:moveTo>
                <a:lnTo>
                  <a:pt x="7467599" y="581024"/>
                </a:lnTo>
                <a:lnTo>
                  <a:pt x="7467599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125" y="153576"/>
            <a:ext cx="8084184" cy="210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0" marR="4114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CG1b)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xp</a:t>
            </a:r>
            <a:r>
              <a:rPr sz="16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ain</a:t>
            </a:r>
            <a:r>
              <a:rPr sz="16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balan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17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4165" algn="ctr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3690" marR="5080" indent="-301625">
              <a:lnSpc>
                <a:spcPts val="2800"/>
              </a:lnSpc>
            </a:pP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5.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highe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aw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3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case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4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ect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bu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14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0" y="2590800"/>
            <a:ext cx="2576510" cy="350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7200" y="3276600"/>
            <a:ext cx="4495800" cy="13849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5585" marR="223520" indent="-635" algn="ctr">
              <a:lnSpc>
                <a:spcPct val="99500"/>
              </a:lnSpc>
            </a:pPr>
            <a:r>
              <a:rPr b="1" spc="-900" smtClean="0">
                <a:solidFill>
                  <a:srgbClr val="FF3300"/>
                </a:solidFill>
                <a:latin typeface="MS PGothic"/>
                <a:cs typeface="MS PGothic"/>
              </a:rPr>
              <a:t>䇾</a:t>
            </a:r>
            <a:r>
              <a:rPr b="1" spc="-125" smtClean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b="1" spc="-1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old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ese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4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lf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vi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all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eate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qu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al,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b="1" spc="-3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20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eator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wi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ce</a:t>
            </a:r>
            <a:r>
              <a:rPr b="1" spc="4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ain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ali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3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b="1" dirty="0" smtClean="0">
                <a:solidFill>
                  <a:srgbClr val="FF3300"/>
                </a:solidFill>
                <a:latin typeface="Garamond"/>
                <a:cs typeface="Garamond"/>
              </a:rPr>
              <a:t>…</a:t>
            </a:r>
            <a:endParaRPr lang="en-US" b="1" spc="-110" dirty="0" smtClean="0">
              <a:solidFill>
                <a:srgbClr val="FF3300"/>
              </a:solidFill>
              <a:latin typeface="MS PGothic"/>
              <a:cs typeface="MS PGothic"/>
            </a:endParaRPr>
          </a:p>
          <a:p>
            <a:pPr marL="235585" marR="223520" indent="-635" algn="ctr">
              <a:lnSpc>
                <a:spcPct val="99500"/>
              </a:lnSpc>
            </a:pPr>
            <a:r>
              <a:rPr b="1" dirty="0" smtClean="0">
                <a:solidFill>
                  <a:srgbClr val="FF3300"/>
                </a:solidFill>
                <a:latin typeface="Garamond"/>
                <a:cs typeface="Garamond"/>
              </a:rPr>
              <a:t>–</a:t>
            </a:r>
            <a:r>
              <a:rPr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srgbClr val="FF3300"/>
                </a:solidFill>
                <a:latin typeface="Garamond"/>
                <a:cs typeface="Garamond"/>
              </a:rPr>
              <a:t>Decl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i="1" spc="-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i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i="1" spc="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i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i="1" spc="-5" dirty="0">
                <a:solidFill>
                  <a:srgbClr val="FF3300"/>
                </a:solidFill>
                <a:latin typeface="Garamond"/>
                <a:cs typeface="Garamond"/>
              </a:rPr>
              <a:t>nce</a:t>
            </a:r>
            <a:endParaRPr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7051" y="6354444"/>
            <a:ext cx="712152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8CG1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rol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4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Ge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spc="-10" dirty="0">
                <a:solidFill>
                  <a:prstClr val="black"/>
                </a:solidFill>
                <a:latin typeface="MS PGothic"/>
                <a:cs typeface="MS PGothic"/>
              </a:rPr>
              <a:t>’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648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638" y="153576"/>
            <a:ext cx="8164195" cy="279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marL="319405" algn="ctr">
              <a:spcBef>
                <a:spcPts val="245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 marL="12065" marR="66040" indent="-635" algn="ctr">
              <a:lnSpc>
                <a:spcPct val="99000"/>
              </a:lnSpc>
              <a:spcBef>
                <a:spcPts val="1720"/>
              </a:spcBef>
              <a:tabLst>
                <a:tab pos="5869940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did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exe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ve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too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l.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all,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em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 marR="53340" algn="ctr">
              <a:spcBef>
                <a:spcPts val="20"/>
              </a:spcBef>
            </a:pP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III,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14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89310" y="3200400"/>
            <a:ext cx="2332030" cy="289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act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ifi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tates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764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The Georgia Constitution of 1777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486400" cy="4830763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1777 – 1789 (12 years) </a:t>
            </a:r>
          </a:p>
          <a:p>
            <a:r>
              <a:rPr lang="en-US" dirty="0" smtClean="0"/>
              <a:t>Based on the principles of the Declaration of Independence </a:t>
            </a:r>
          </a:p>
          <a:p>
            <a:r>
              <a:rPr lang="en-US" dirty="0" smtClean="0"/>
              <a:t>Not capable of meeting the needs of governing the state. </a:t>
            </a:r>
          </a:p>
          <a:p>
            <a:r>
              <a:rPr lang="en-US" dirty="0" smtClean="0"/>
              <a:t>Three Branches of Government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Legislative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r>
              <a:rPr lang="en-US" dirty="0" smtClean="0"/>
              <a:t>Unicameral, or one branch</a:t>
            </a:r>
            <a:endParaRPr lang="en-US" dirty="0"/>
          </a:p>
          <a:p>
            <a:r>
              <a:rPr lang="en-US" u="sng" dirty="0" smtClean="0"/>
              <a:t>Powers</a:t>
            </a:r>
          </a:p>
          <a:p>
            <a:pPr lvl="1"/>
            <a:r>
              <a:rPr lang="en-US" dirty="0" smtClean="0"/>
              <a:t>Appoint members of the judicial and executive branch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599"/>
            <a:ext cx="4267200" cy="291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Executive Branch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Governor </a:t>
            </a:r>
            <a:endParaRPr lang="en-US" dirty="0"/>
          </a:p>
          <a:p>
            <a:pPr lvl="1"/>
            <a:r>
              <a:rPr lang="en-US" dirty="0" smtClean="0"/>
              <a:t>Appointed by legislative branch </a:t>
            </a:r>
          </a:p>
          <a:p>
            <a:pPr lvl="1"/>
            <a:r>
              <a:rPr lang="en-US" dirty="0" smtClean="0"/>
              <a:t>Limited to a ONE year term</a:t>
            </a:r>
          </a:p>
          <a:p>
            <a:pPr lvl="1"/>
            <a:r>
              <a:rPr lang="en-US" dirty="0" smtClean="0"/>
              <a:t>Very little power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78" y="2666999"/>
            <a:ext cx="3173172" cy="38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4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Judicial Branch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52600"/>
            <a:ext cx="3962400" cy="4525963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All Courts</a:t>
            </a:r>
          </a:p>
          <a:p>
            <a:r>
              <a:rPr lang="en-US" dirty="0" smtClean="0"/>
              <a:t>Legislature appointed the positions for this branch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1926"/>
            <a:ext cx="32004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0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Freedoms of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8229600" cy="3048000"/>
          </a:xfrm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u="sng" dirty="0" smtClean="0"/>
              <a:t>Freedom of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Press </a:t>
            </a:r>
          </a:p>
          <a:p>
            <a:pPr lvl="1"/>
            <a:r>
              <a:rPr lang="en-US" dirty="0" smtClean="0"/>
              <a:t>Religion </a:t>
            </a:r>
          </a:p>
          <a:p>
            <a:pPr lvl="1"/>
            <a:r>
              <a:rPr lang="en-US" dirty="0" smtClean="0"/>
              <a:t>Trial by jury </a:t>
            </a:r>
          </a:p>
          <a:p>
            <a:r>
              <a:rPr lang="en-US" dirty="0" smtClean="0"/>
              <a:t>The people were not given the opportunity to ratify the constitution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91212"/>
            <a:ext cx="3886200" cy="23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5 facts or four or more words about the Articles of Confederation or the Georgia Constitution of 1777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</a:t>
            </a:r>
          </a:p>
          <a:p>
            <a:pPr marL="0" indent="0">
              <a:buNone/>
            </a:pPr>
            <a:r>
              <a:rPr lang="en-US" dirty="0" smtClean="0"/>
              <a:t>I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</a:t>
            </a:r>
          </a:p>
          <a:p>
            <a:pPr marL="0" indent="0">
              <a:buNone/>
            </a:pPr>
            <a:r>
              <a:rPr lang="en-US" dirty="0" smtClean="0"/>
              <a:t>T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</a:t>
            </a:r>
          </a:p>
          <a:p>
            <a:pPr marL="0" indent="0">
              <a:buNone/>
            </a:pPr>
            <a:r>
              <a:rPr lang="en-US" dirty="0" smtClean="0"/>
              <a:t>R</a:t>
            </a:r>
          </a:p>
          <a:p>
            <a:pPr marL="0" indent="0">
              <a:buNone/>
            </a:pPr>
            <a:r>
              <a:rPr lang="en-US" dirty="0"/>
              <a:t>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02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71" y="153576"/>
            <a:ext cx="7844155" cy="111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algn="ctr">
              <a:spcBef>
                <a:spcPts val="245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act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ifi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tates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1524000"/>
            <a:ext cx="2286000" cy="45720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0" rIns="0" bIns="0" rtlCol="0">
            <a:spAutoFit/>
          </a:bodyPr>
          <a:lstStyle/>
          <a:p>
            <a:pPr marL="194310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TRENGT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1862" y="2314121"/>
            <a:ext cx="55283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538095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1.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titution</a:t>
            </a:r>
            <a:r>
              <a:rPr sz="24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i="1" spc="-15" dirty="0">
                <a:solidFill>
                  <a:srgbClr val="FF3300"/>
                </a:solidFill>
                <a:latin typeface="Garamond"/>
                <a:cs typeface="Garamond"/>
              </a:rPr>
              <a:t>1777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625" y="3609522"/>
            <a:ext cx="77870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560320" algn="l"/>
              </a:tabLst>
            </a:pP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2.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titution</a:t>
            </a:r>
            <a:r>
              <a:rPr sz="24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i="1" spc="-15" dirty="0">
                <a:solidFill>
                  <a:srgbClr val="FF3300"/>
                </a:solidFill>
                <a:latin typeface="Garamond"/>
                <a:cs typeface="Garamond"/>
              </a:rPr>
              <a:t>1777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0432" y="5057323"/>
            <a:ext cx="60915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560320" algn="l"/>
              </a:tabLst>
            </a:pP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3.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titution</a:t>
            </a:r>
            <a:r>
              <a:rPr sz="24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i="1" spc="-15" dirty="0">
                <a:solidFill>
                  <a:srgbClr val="FF3300"/>
                </a:solidFill>
                <a:latin typeface="Garamond"/>
                <a:cs typeface="Garamond"/>
              </a:rPr>
              <a:t>1777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otecte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12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71" y="153576"/>
            <a:ext cx="7844155" cy="111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algn="ctr">
              <a:spcBef>
                <a:spcPts val="245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act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ifi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tates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1524000"/>
            <a:ext cx="2286000" cy="45720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0" rIns="0" bIns="0" rtlCol="0">
            <a:spAutoFit/>
          </a:bodyPr>
          <a:lstStyle/>
          <a:p>
            <a:pPr marL="119380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WEA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ESSES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800" y="2314121"/>
            <a:ext cx="7894320" cy="35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1495" marR="66675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351155" algn="l"/>
                <a:tab pos="6288405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eq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ua</a:t>
            </a:r>
            <a:r>
              <a:rPr sz="2400" i="1" spc="-15" dirty="0">
                <a:solidFill>
                  <a:srgbClr val="FF3300"/>
                </a:solidFill>
                <a:latin typeface="Garamond"/>
                <a:cs typeface="Garamond"/>
              </a:rPr>
              <a:t>ll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l.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most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40" dirty="0" smtClean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5" dirty="0" smtClean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fu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l.</a:t>
            </a:r>
            <a:r>
              <a:rPr lang="en-US" sz="2400" b="1" dirty="0" smtClean="0">
                <a:solidFill>
                  <a:srgbClr val="FF3300"/>
                </a:solidFill>
                <a:latin typeface="Garamond"/>
                <a:cs typeface="Garamond"/>
              </a:rPr>
              <a:t/>
            </a:r>
            <a:br>
              <a:rPr lang="en-US" sz="2400" b="1" dirty="0" smtClean="0">
                <a:solidFill>
                  <a:srgbClr val="FF3300"/>
                </a:solidFill>
                <a:latin typeface="Garamond"/>
                <a:cs typeface="Garamond"/>
              </a:rPr>
            </a:b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531495" marR="66675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351155" algn="l"/>
                <a:tab pos="6288405" algn="l"/>
              </a:tabLst>
            </a:pP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(w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ose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il)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4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too</a:t>
            </a:r>
            <a:r>
              <a:rPr sz="2400" b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40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ect</a:t>
            </a:r>
            <a:r>
              <a:rPr sz="2400" b="1" spc="-45" dirty="0" smtClean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r>
              <a:rPr lang="en-US" sz="2400" b="1" dirty="0" smtClean="0">
                <a:solidFill>
                  <a:srgbClr val="FF3300"/>
                </a:solidFill>
                <a:latin typeface="Garamond"/>
                <a:cs typeface="Garamond"/>
              </a:rPr>
              <a:t/>
            </a:r>
            <a:br>
              <a:rPr lang="en-US" sz="2400" b="1" dirty="0" smtClean="0">
                <a:solidFill>
                  <a:srgbClr val="FF3300"/>
                </a:solidFill>
                <a:latin typeface="Garamond"/>
                <a:cs typeface="Garamond"/>
              </a:rPr>
            </a:b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531495" marR="66675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351155" algn="l"/>
                <a:tab pos="6288405" algn="l"/>
              </a:tabLst>
            </a:pP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Si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ce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most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sz="2400" i="1" u="heavy" spc="-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u="heavy" dirty="0" smtClean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u="heavy" spc="-10" dirty="0" smtClean="0">
                <a:solidFill>
                  <a:srgbClr val="FF3300"/>
                </a:solidFill>
                <a:latin typeface="Garamond"/>
                <a:cs typeface="Garamond"/>
              </a:rPr>
              <a:t>ti</a:t>
            </a:r>
            <a:r>
              <a:rPr sz="2400" i="1" u="heavy" spc="-15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u="heavy" dirty="0" smtClean="0">
                <a:solidFill>
                  <a:srgbClr val="FF3300"/>
                </a:solidFill>
                <a:latin typeface="Garamond"/>
                <a:cs typeface="Garamond"/>
              </a:rPr>
              <a:t>ication</a:t>
            </a:r>
            <a:r>
              <a:rPr sz="2400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(a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al).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054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253" y="153576"/>
            <a:ext cx="7981315" cy="237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marL="136525" algn="ctr">
              <a:spcBef>
                <a:spcPts val="844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 marL="12700" marR="96520" algn="ctr">
              <a:lnSpc>
                <a:spcPct val="99000"/>
              </a:lnSpc>
              <a:spcBef>
                <a:spcPts val="745"/>
              </a:spcBef>
              <a:tabLst>
                <a:tab pos="6003290" algn="l"/>
              </a:tabLst>
            </a:pPr>
            <a:r>
              <a:rPr sz="2400" b="1" spc="-70" dirty="0">
                <a:solidFill>
                  <a:srgbClr val="FF3300"/>
                </a:solidFill>
                <a:latin typeface="Garamond"/>
                <a:cs typeface="Garamond"/>
              </a:rPr>
              <a:t>J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eate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wn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3300"/>
                </a:solidFill>
                <a:latin typeface="Garamond"/>
                <a:cs typeface="Garamond"/>
              </a:rPr>
              <a:t>state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2</a:t>
            </a:r>
            <a:r>
              <a:rPr sz="2400" b="1" baseline="24305" dirty="0">
                <a:solidFill>
                  <a:srgbClr val="FF4C00"/>
                </a:solidFill>
                <a:latin typeface="Garamond"/>
                <a:cs typeface="Garamond"/>
              </a:rPr>
              <a:t>nd</a:t>
            </a:r>
            <a:r>
              <a:rPr sz="2400" b="1" baseline="24305" dirty="0">
                <a:solidFill>
                  <a:srgbClr val="FF4C00"/>
                </a:solidFill>
                <a:latin typeface="Times New Roman"/>
                <a:cs typeface="Times New Roman"/>
              </a:rPr>
              <a:t> </a:t>
            </a:r>
            <a:r>
              <a:rPr sz="2400" b="1" spc="-300" baseline="24305" dirty="0">
                <a:solidFill>
                  <a:srgbClr val="FF4C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af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1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u="heavy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u="heavy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u="heavy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u="heavy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3276600"/>
            <a:ext cx="3276599" cy="1966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600" y="2655905"/>
            <a:ext cx="2128838" cy="3516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act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ifi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tates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989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744" y="153576"/>
            <a:ext cx="8114665" cy="274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" marR="2540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marL="228600" algn="ctr">
              <a:spcBef>
                <a:spcPts val="844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 marL="12065" marR="5080" algn="ctr">
              <a:lnSpc>
                <a:spcPct val="99500"/>
              </a:lnSpc>
              <a:spcBef>
                <a:spcPts val="735"/>
              </a:spcBef>
              <a:tabLst>
                <a:tab pos="6553834" algn="l"/>
              </a:tabLst>
            </a:pPr>
            <a:r>
              <a:rPr sz="2400" b="1" spc="-70" dirty="0">
                <a:solidFill>
                  <a:srgbClr val="FF3300"/>
                </a:solidFill>
                <a:latin typeface="Garamond"/>
                <a:cs typeface="Garamond"/>
              </a:rPr>
              <a:t>J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li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ote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titution</a:t>
            </a:r>
            <a:r>
              <a:rPr sz="24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i="1" spc="-15" dirty="0">
                <a:solidFill>
                  <a:srgbClr val="FF3300"/>
                </a:solidFill>
                <a:latin typeface="Garamond"/>
                <a:cs typeface="Garamond"/>
              </a:rPr>
              <a:t>1777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2</a:t>
            </a:r>
            <a:r>
              <a:rPr sz="2400" b="1" baseline="24305" dirty="0">
                <a:solidFill>
                  <a:srgbClr val="FF4C00"/>
                </a:solidFill>
                <a:latin typeface="Garamond"/>
                <a:cs typeface="Garamond"/>
              </a:rPr>
              <a:t>nd</a:t>
            </a:r>
            <a:r>
              <a:rPr sz="2400" b="1" baseline="24305" dirty="0">
                <a:solidFill>
                  <a:srgbClr val="FF4C00"/>
                </a:solidFill>
                <a:latin typeface="Times New Roman"/>
                <a:cs typeface="Times New Roman"/>
              </a:rPr>
              <a:t> </a:t>
            </a:r>
            <a:r>
              <a:rPr sz="2400" b="1" spc="-300" baseline="24305" dirty="0">
                <a:solidFill>
                  <a:srgbClr val="FF4C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oid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li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und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3048000"/>
            <a:ext cx="2171699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act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ifi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tates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24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587" y="153576"/>
            <a:ext cx="8079105" cy="3703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889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227965" algn="ctr">
              <a:spcBef>
                <a:spcPts val="844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355600" marR="5080" indent="-342900">
              <a:lnSpc>
                <a:spcPts val="2800"/>
              </a:lnSpc>
              <a:spcBef>
                <a:spcPts val="880"/>
              </a:spcBef>
              <a:buClr>
                <a:srgbClr val="FF3300"/>
              </a:buClr>
              <a:buFont typeface="Arial" panose="020B0604020202020204" pitchFamily="34" charset="0"/>
              <a:buChar char="•"/>
              <a:tabLst>
                <a:tab pos="196850" algn="l"/>
                <a:tab pos="1992630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lang="en-US" sz="2400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15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4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ect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Ma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rc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1,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 smtClean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8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1.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355600" marR="5080" indent="-342900">
              <a:lnSpc>
                <a:spcPts val="2800"/>
              </a:lnSpc>
              <a:spcBef>
                <a:spcPts val="880"/>
              </a:spcBef>
              <a:buClr>
                <a:srgbClr val="FF3300"/>
              </a:buClr>
              <a:buFont typeface="Arial" panose="020B0604020202020204" pitchFamily="34" charset="0"/>
              <a:buChar char="•"/>
              <a:tabLst>
                <a:tab pos="196850" algn="l"/>
                <a:tab pos="1992630" algn="l"/>
              </a:tabLst>
            </a:pP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It</a:t>
            </a:r>
            <a:r>
              <a:rPr sz="2400" b="1" spc="-10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eate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9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ak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 smtClean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 smtClean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 smtClean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r>
              <a:rPr lang="en-US"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20" dirty="0" smtClean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13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states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355600" marR="5080" indent="-342900">
              <a:lnSpc>
                <a:spcPts val="2800"/>
              </a:lnSpc>
              <a:spcBef>
                <a:spcPts val="880"/>
              </a:spcBef>
              <a:buClr>
                <a:srgbClr val="FF3300"/>
              </a:buClr>
              <a:buFont typeface="Arial" panose="020B0604020202020204" pitchFamily="34" charset="0"/>
              <a:buChar char="•"/>
              <a:tabLst>
                <a:tab pos="196850" algn="l"/>
                <a:tab pos="1992630" algn="l"/>
              </a:tabLst>
            </a:pP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esse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ial,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oose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i="1" spc="1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4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allian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ip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(s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il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Nat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).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2705" y="3962400"/>
            <a:ext cx="2144682" cy="2144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4267200"/>
            <a:ext cx="2819399" cy="1879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4343400"/>
            <a:ext cx="2563809" cy="1736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act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ifi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tates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89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4109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Articles of Confederation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5105400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1776 – 1789 </a:t>
            </a:r>
          </a:p>
          <a:p>
            <a:r>
              <a:rPr lang="en-US" sz="2400" dirty="0" smtClean="0"/>
              <a:t>America’s first constitution, but not the same as we have today  </a:t>
            </a:r>
          </a:p>
          <a:p>
            <a:r>
              <a:rPr lang="en-US" sz="2400" dirty="0" smtClean="0"/>
              <a:t>Provided a very WEAK central government </a:t>
            </a:r>
          </a:p>
          <a:p>
            <a:r>
              <a:rPr lang="en-US" sz="2400" dirty="0" smtClean="0"/>
              <a:t>Due to experience Britain’s monarchy, so their goal was to give as much power as they could to the people through “autonomy” of the states.</a:t>
            </a:r>
          </a:p>
          <a:p>
            <a:r>
              <a:rPr lang="en-US" sz="2400" dirty="0" smtClean="0"/>
              <a:t>Too many limitations caused the government not to function smoothly </a:t>
            </a:r>
          </a:p>
        </p:txBody>
      </p:sp>
      <p:sp>
        <p:nvSpPr>
          <p:cNvPr id="8" name="SMARTInkShape-7"/>
          <p:cNvSpPr/>
          <p:nvPr/>
        </p:nvSpPr>
        <p:spPr>
          <a:xfrm>
            <a:off x="2741523" y="2241719"/>
            <a:ext cx="77658" cy="8563"/>
          </a:xfrm>
          <a:custGeom>
            <a:avLst/>
            <a:gdLst/>
            <a:ahLst/>
            <a:cxnLst/>
            <a:rect l="0" t="0" r="0" b="0"/>
            <a:pathLst>
              <a:path w="77658" h="8563">
                <a:moveTo>
                  <a:pt x="8821" y="8562"/>
                </a:moveTo>
                <a:lnTo>
                  <a:pt x="1132" y="8562"/>
                </a:lnTo>
                <a:lnTo>
                  <a:pt x="719" y="7570"/>
                </a:lnTo>
                <a:lnTo>
                  <a:pt x="0" y="874"/>
                </a:lnTo>
                <a:lnTo>
                  <a:pt x="956" y="460"/>
                </a:lnTo>
                <a:lnTo>
                  <a:pt x="4664" y="0"/>
                </a:lnTo>
                <a:lnTo>
                  <a:pt x="40060" y="6749"/>
                </a:lnTo>
                <a:lnTo>
                  <a:pt x="77657" y="79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National Government’s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16852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Declare War </a:t>
            </a:r>
          </a:p>
          <a:p>
            <a:r>
              <a:rPr lang="en-US" dirty="0" smtClean="0"/>
              <a:t>Coin Money </a:t>
            </a:r>
          </a:p>
          <a:p>
            <a:r>
              <a:rPr lang="en-US" dirty="0" smtClean="0"/>
              <a:t>Establish post offices </a:t>
            </a:r>
          </a:p>
          <a:p>
            <a:r>
              <a:rPr lang="en-US" dirty="0" smtClean="0"/>
              <a:t>Send and recall Ambassadors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Did not have Power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6852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Could not impose tax</a:t>
            </a:r>
          </a:p>
          <a:p>
            <a:r>
              <a:rPr lang="en-US" dirty="0" smtClean="0"/>
              <a:t>Could not regulate the trade of goods between the states  (states could put taxes on each other) </a:t>
            </a:r>
          </a:p>
          <a:p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77" y="4343400"/>
            <a:ext cx="428234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SMARTInkShape-Group4"/>
          <p:cNvGrpSpPr/>
          <p:nvPr/>
        </p:nvGrpSpPr>
        <p:grpSpPr>
          <a:xfrm>
            <a:off x="2794992" y="2241352"/>
            <a:ext cx="2027026" cy="1401959"/>
            <a:chOff x="2794992" y="2241352"/>
            <a:chExt cx="2027026" cy="1401959"/>
          </a:xfrm>
        </p:grpSpPr>
        <p:sp>
          <p:nvSpPr>
            <p:cNvPr id="11" name="SMARTInkShape-8"/>
            <p:cNvSpPr/>
            <p:nvPr/>
          </p:nvSpPr>
          <p:spPr>
            <a:xfrm>
              <a:off x="2794992" y="2241352"/>
              <a:ext cx="1134058" cy="1401959"/>
            </a:xfrm>
            <a:custGeom>
              <a:avLst/>
              <a:gdLst/>
              <a:ahLst/>
              <a:cxnLst/>
              <a:rect l="0" t="0" r="0" b="0"/>
              <a:pathLst>
                <a:path w="1134058" h="1401959">
                  <a:moveTo>
                    <a:pt x="0" y="0"/>
                  </a:moveTo>
                  <a:lnTo>
                    <a:pt x="38815" y="0"/>
                  </a:lnTo>
                  <a:lnTo>
                    <a:pt x="44702" y="2646"/>
                  </a:lnTo>
                  <a:lnTo>
                    <a:pt x="47661" y="4740"/>
                  </a:lnTo>
                  <a:lnTo>
                    <a:pt x="61306" y="7688"/>
                  </a:lnTo>
                  <a:lnTo>
                    <a:pt x="102299" y="9849"/>
                  </a:lnTo>
                  <a:lnTo>
                    <a:pt x="146026" y="18017"/>
                  </a:lnTo>
                  <a:lnTo>
                    <a:pt x="190593" y="32025"/>
                  </a:lnTo>
                  <a:lnTo>
                    <a:pt x="232576" y="39972"/>
                  </a:lnTo>
                  <a:lnTo>
                    <a:pt x="276874" y="53746"/>
                  </a:lnTo>
                  <a:lnTo>
                    <a:pt x="312550" y="65517"/>
                  </a:lnTo>
                  <a:lnTo>
                    <a:pt x="354397" y="77397"/>
                  </a:lnTo>
                  <a:lnTo>
                    <a:pt x="392355" y="91944"/>
                  </a:lnTo>
                  <a:lnTo>
                    <a:pt x="433257" y="108891"/>
                  </a:lnTo>
                  <a:lnTo>
                    <a:pt x="472424" y="127931"/>
                  </a:lnTo>
                  <a:lnTo>
                    <a:pt x="511471" y="144920"/>
                  </a:lnTo>
                  <a:lnTo>
                    <a:pt x="552366" y="162351"/>
                  </a:lnTo>
                  <a:lnTo>
                    <a:pt x="590100" y="182477"/>
                  </a:lnTo>
                  <a:lnTo>
                    <a:pt x="632096" y="205562"/>
                  </a:lnTo>
                  <a:lnTo>
                    <a:pt x="669349" y="229230"/>
                  </a:lnTo>
                  <a:lnTo>
                    <a:pt x="706363" y="253014"/>
                  </a:lnTo>
                  <a:lnTo>
                    <a:pt x="748218" y="276821"/>
                  </a:lnTo>
                  <a:lnTo>
                    <a:pt x="766127" y="289719"/>
                  </a:lnTo>
                  <a:lnTo>
                    <a:pt x="799085" y="319606"/>
                  </a:lnTo>
                  <a:lnTo>
                    <a:pt x="841580" y="351981"/>
                  </a:lnTo>
                  <a:lnTo>
                    <a:pt x="879587" y="393396"/>
                  </a:lnTo>
                  <a:lnTo>
                    <a:pt x="917702" y="430551"/>
                  </a:lnTo>
                  <a:lnTo>
                    <a:pt x="955390" y="467390"/>
                  </a:lnTo>
                  <a:lnTo>
                    <a:pt x="987815" y="509393"/>
                  </a:lnTo>
                  <a:lnTo>
                    <a:pt x="1017931" y="546625"/>
                  </a:lnTo>
                  <a:lnTo>
                    <a:pt x="1047743" y="589611"/>
                  </a:lnTo>
                  <a:lnTo>
                    <a:pt x="1072775" y="634041"/>
                  </a:lnTo>
                  <a:lnTo>
                    <a:pt x="1096257" y="678660"/>
                  </a:lnTo>
                  <a:lnTo>
                    <a:pt x="1112959" y="723305"/>
                  </a:lnTo>
                  <a:lnTo>
                    <a:pt x="1128081" y="767953"/>
                  </a:lnTo>
                  <a:lnTo>
                    <a:pt x="1133282" y="812601"/>
                  </a:lnTo>
                  <a:lnTo>
                    <a:pt x="1133967" y="851113"/>
                  </a:lnTo>
                  <a:lnTo>
                    <a:pt x="1134057" y="888596"/>
                  </a:lnTo>
                  <a:lnTo>
                    <a:pt x="1133076" y="919665"/>
                  </a:lnTo>
                  <a:lnTo>
                    <a:pt x="1121641" y="956836"/>
                  </a:lnTo>
                  <a:lnTo>
                    <a:pt x="1104259" y="996745"/>
                  </a:lnTo>
                  <a:lnTo>
                    <a:pt x="1075364" y="1037804"/>
                  </a:lnTo>
                  <a:lnTo>
                    <a:pt x="1038330" y="1077882"/>
                  </a:lnTo>
                  <a:lnTo>
                    <a:pt x="1016058" y="1104683"/>
                  </a:lnTo>
                  <a:lnTo>
                    <a:pt x="1006214" y="1113072"/>
                  </a:lnTo>
                  <a:lnTo>
                    <a:pt x="978387" y="1145231"/>
                  </a:lnTo>
                  <a:lnTo>
                    <a:pt x="940514" y="1172622"/>
                  </a:lnTo>
                  <a:lnTo>
                    <a:pt x="898539" y="1187032"/>
                  </a:lnTo>
                  <a:lnTo>
                    <a:pt x="860385" y="1205453"/>
                  </a:lnTo>
                  <a:lnTo>
                    <a:pt x="818329" y="1229318"/>
                  </a:lnTo>
                  <a:lnTo>
                    <a:pt x="776870" y="1250155"/>
                  </a:lnTo>
                  <a:lnTo>
                    <a:pt x="764971" y="1255117"/>
                  </a:lnTo>
                  <a:lnTo>
                    <a:pt x="723304" y="1268567"/>
                  </a:lnTo>
                  <a:lnTo>
                    <a:pt x="687586" y="1283277"/>
                  </a:lnTo>
                  <a:lnTo>
                    <a:pt x="676672" y="1285713"/>
                  </a:lnTo>
                  <a:lnTo>
                    <a:pt x="663957" y="1291669"/>
                  </a:lnTo>
                  <a:lnTo>
                    <a:pt x="624915" y="1301688"/>
                  </a:lnTo>
                  <a:lnTo>
                    <a:pt x="614092" y="1303817"/>
                  </a:lnTo>
                  <a:lnTo>
                    <a:pt x="601428" y="1309602"/>
                  </a:lnTo>
                  <a:lnTo>
                    <a:pt x="575406" y="1313387"/>
                  </a:lnTo>
                  <a:lnTo>
                    <a:pt x="564830" y="1318721"/>
                  </a:lnTo>
                  <a:lnTo>
                    <a:pt x="550562" y="1321734"/>
                  </a:lnTo>
                  <a:lnTo>
                    <a:pt x="536349" y="1328493"/>
                  </a:lnTo>
                  <a:lnTo>
                    <a:pt x="511991" y="1331436"/>
                  </a:lnTo>
                  <a:lnTo>
                    <a:pt x="501830" y="1338201"/>
                  </a:lnTo>
                  <a:lnTo>
                    <a:pt x="466443" y="1348005"/>
                  </a:lnTo>
                  <a:lnTo>
                    <a:pt x="457630" y="1354445"/>
                  </a:lnTo>
                  <a:lnTo>
                    <a:pt x="449236" y="1356463"/>
                  </a:lnTo>
                  <a:lnTo>
                    <a:pt x="443408" y="1356935"/>
                  </a:lnTo>
                  <a:lnTo>
                    <a:pt x="437510" y="1359790"/>
                  </a:lnTo>
                  <a:lnTo>
                    <a:pt x="431582" y="1363374"/>
                  </a:lnTo>
                  <a:lnTo>
                    <a:pt x="419692" y="1365676"/>
                  </a:lnTo>
                  <a:lnTo>
                    <a:pt x="407789" y="1366130"/>
                  </a:lnTo>
                  <a:lnTo>
                    <a:pt x="401836" y="1368838"/>
                  </a:lnTo>
                  <a:lnTo>
                    <a:pt x="394670" y="1373920"/>
                  </a:lnTo>
                  <a:lnTo>
                    <a:pt x="386126" y="1374924"/>
                  </a:lnTo>
                  <a:lnTo>
                    <a:pt x="380632" y="1375061"/>
                  </a:lnTo>
                  <a:lnTo>
                    <a:pt x="374884" y="1377768"/>
                  </a:lnTo>
                  <a:lnTo>
                    <a:pt x="369021" y="1381287"/>
                  </a:lnTo>
                  <a:lnTo>
                    <a:pt x="357173" y="1383545"/>
                  </a:lnTo>
                  <a:lnTo>
                    <a:pt x="340485" y="1385072"/>
                  </a:lnTo>
                  <a:lnTo>
                    <a:pt x="319624" y="1391787"/>
                  </a:lnTo>
                  <a:lnTo>
                    <a:pt x="276824" y="1393027"/>
                  </a:lnTo>
                  <a:lnTo>
                    <a:pt x="264915" y="1393030"/>
                  </a:lnTo>
                  <a:lnTo>
                    <a:pt x="258962" y="1395676"/>
                  </a:lnTo>
                  <a:lnTo>
                    <a:pt x="253008" y="1399167"/>
                  </a:lnTo>
                  <a:lnTo>
                    <a:pt x="241102" y="1401409"/>
                  </a:lnTo>
                  <a:lnTo>
                    <a:pt x="202406" y="1401958"/>
                  </a:lnTo>
                  <a:lnTo>
                    <a:pt x="196453" y="1399313"/>
                  </a:lnTo>
                  <a:lnTo>
                    <a:pt x="193477" y="1397219"/>
                  </a:lnTo>
                  <a:lnTo>
                    <a:pt x="172669" y="1393399"/>
                  </a:lnTo>
                  <a:lnTo>
                    <a:pt x="142875" y="1393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/>
          </p:nvSpPr>
          <p:spPr>
            <a:xfrm>
              <a:off x="3946922" y="2456032"/>
              <a:ext cx="875096" cy="428258"/>
            </a:xfrm>
            <a:custGeom>
              <a:avLst/>
              <a:gdLst/>
              <a:ahLst/>
              <a:cxnLst/>
              <a:rect l="0" t="0" r="0" b="0"/>
              <a:pathLst>
                <a:path w="875096" h="428258">
                  <a:moveTo>
                    <a:pt x="0" y="428257"/>
                  </a:moveTo>
                  <a:lnTo>
                    <a:pt x="4740" y="428257"/>
                  </a:lnTo>
                  <a:lnTo>
                    <a:pt x="6137" y="427265"/>
                  </a:lnTo>
                  <a:lnTo>
                    <a:pt x="7068" y="425611"/>
                  </a:lnTo>
                  <a:lnTo>
                    <a:pt x="8684" y="419163"/>
                  </a:lnTo>
                  <a:lnTo>
                    <a:pt x="8821" y="414955"/>
                  </a:lnTo>
                  <a:lnTo>
                    <a:pt x="9849" y="413435"/>
                  </a:lnTo>
                  <a:lnTo>
                    <a:pt x="11527" y="412423"/>
                  </a:lnTo>
                  <a:lnTo>
                    <a:pt x="18629" y="410998"/>
                  </a:lnTo>
                  <a:lnTo>
                    <a:pt x="21349" y="410798"/>
                  </a:lnTo>
                  <a:lnTo>
                    <a:pt x="27017" y="407930"/>
                  </a:lnTo>
                  <a:lnTo>
                    <a:pt x="50610" y="387481"/>
                  </a:lnTo>
                  <a:lnTo>
                    <a:pt x="62510" y="381728"/>
                  </a:lnTo>
                  <a:lnTo>
                    <a:pt x="104702" y="353810"/>
                  </a:lnTo>
                  <a:lnTo>
                    <a:pt x="113672" y="345230"/>
                  </a:lnTo>
                  <a:lnTo>
                    <a:pt x="121958" y="335794"/>
                  </a:lnTo>
                  <a:lnTo>
                    <a:pt x="138772" y="324903"/>
                  </a:lnTo>
                  <a:lnTo>
                    <a:pt x="167972" y="309688"/>
                  </a:lnTo>
                  <a:lnTo>
                    <a:pt x="189668" y="296222"/>
                  </a:lnTo>
                  <a:lnTo>
                    <a:pt x="232454" y="272551"/>
                  </a:lnTo>
                  <a:lnTo>
                    <a:pt x="276857" y="243588"/>
                  </a:lnTo>
                  <a:lnTo>
                    <a:pt x="318683" y="226010"/>
                  </a:lnTo>
                  <a:lnTo>
                    <a:pt x="359283" y="204459"/>
                  </a:lnTo>
                  <a:lnTo>
                    <a:pt x="396173" y="186990"/>
                  </a:lnTo>
                  <a:lnTo>
                    <a:pt x="435877" y="169247"/>
                  </a:lnTo>
                  <a:lnTo>
                    <a:pt x="472776" y="154068"/>
                  </a:lnTo>
                  <a:lnTo>
                    <a:pt x="508845" y="140641"/>
                  </a:lnTo>
                  <a:lnTo>
                    <a:pt x="544667" y="124095"/>
                  </a:lnTo>
                  <a:lnTo>
                    <a:pt x="556588" y="118326"/>
                  </a:lnTo>
                  <a:lnTo>
                    <a:pt x="583063" y="114562"/>
                  </a:lnTo>
                  <a:lnTo>
                    <a:pt x="623212" y="112729"/>
                  </a:lnTo>
                  <a:lnTo>
                    <a:pt x="657598" y="103257"/>
                  </a:lnTo>
                  <a:lnTo>
                    <a:pt x="700624" y="87019"/>
                  </a:lnTo>
                  <a:lnTo>
                    <a:pt x="740212" y="75249"/>
                  </a:lnTo>
                  <a:lnTo>
                    <a:pt x="780946" y="66880"/>
                  </a:lnTo>
                  <a:lnTo>
                    <a:pt x="820674" y="51301"/>
                  </a:lnTo>
                  <a:lnTo>
                    <a:pt x="827103" y="47401"/>
                  </a:lnTo>
                  <a:lnTo>
                    <a:pt x="837576" y="44691"/>
                  </a:lnTo>
                  <a:lnTo>
                    <a:pt x="848320" y="35351"/>
                  </a:lnTo>
                  <a:lnTo>
                    <a:pt x="806003" y="35351"/>
                  </a:lnTo>
                  <a:lnTo>
                    <a:pt x="762662" y="35351"/>
                  </a:lnTo>
                  <a:lnTo>
                    <a:pt x="722608" y="34359"/>
                  </a:lnTo>
                  <a:lnTo>
                    <a:pt x="683305" y="27662"/>
                  </a:lnTo>
                  <a:lnTo>
                    <a:pt x="641320" y="26530"/>
                  </a:lnTo>
                  <a:lnTo>
                    <a:pt x="598076" y="12300"/>
                  </a:lnTo>
                  <a:lnTo>
                    <a:pt x="559749" y="9054"/>
                  </a:lnTo>
                  <a:lnTo>
                    <a:pt x="515873" y="8605"/>
                  </a:lnTo>
                  <a:lnTo>
                    <a:pt x="472097" y="8563"/>
                  </a:lnTo>
                  <a:lnTo>
                    <a:pt x="456857" y="8562"/>
                  </a:lnTo>
                  <a:lnTo>
                    <a:pt x="494782" y="8562"/>
                  </a:lnTo>
                  <a:lnTo>
                    <a:pt x="519003" y="5916"/>
                  </a:lnTo>
                  <a:lnTo>
                    <a:pt x="553854" y="873"/>
                  </a:lnTo>
                  <a:lnTo>
                    <a:pt x="585233" y="0"/>
                  </a:lnTo>
                  <a:lnTo>
                    <a:pt x="608031" y="7733"/>
                  </a:lnTo>
                  <a:lnTo>
                    <a:pt x="619666" y="13962"/>
                  </a:lnTo>
                  <a:lnTo>
                    <a:pt x="643178" y="18238"/>
                  </a:lnTo>
                  <a:lnTo>
                    <a:pt x="685870" y="17639"/>
                  </a:lnTo>
                  <a:lnTo>
                    <a:pt x="723958" y="17521"/>
                  </a:lnTo>
                  <a:lnTo>
                    <a:pt x="763378" y="17497"/>
                  </a:lnTo>
                  <a:lnTo>
                    <a:pt x="803253" y="17492"/>
                  </a:lnTo>
                  <a:lnTo>
                    <a:pt x="845476" y="17491"/>
                  </a:lnTo>
                  <a:lnTo>
                    <a:pt x="868989" y="17491"/>
                  </a:lnTo>
                  <a:lnTo>
                    <a:pt x="871029" y="18484"/>
                  </a:lnTo>
                  <a:lnTo>
                    <a:pt x="872389" y="20137"/>
                  </a:lnTo>
                  <a:lnTo>
                    <a:pt x="874572" y="25180"/>
                  </a:lnTo>
                  <a:lnTo>
                    <a:pt x="875095" y="47380"/>
                  </a:lnTo>
                  <a:lnTo>
                    <a:pt x="872457" y="53265"/>
                  </a:lnTo>
                  <a:lnTo>
                    <a:pt x="845298" y="96279"/>
                  </a:lnTo>
                  <a:lnTo>
                    <a:pt x="822740" y="130723"/>
                  </a:lnTo>
                  <a:lnTo>
                    <a:pt x="792260" y="169852"/>
                  </a:lnTo>
                  <a:lnTo>
                    <a:pt x="761259" y="210806"/>
                  </a:lnTo>
                  <a:lnTo>
                    <a:pt x="748000" y="225693"/>
                  </a:lnTo>
                  <a:lnTo>
                    <a:pt x="737324" y="243297"/>
                  </a:lnTo>
                  <a:lnTo>
                    <a:pt x="731851" y="246834"/>
                  </a:lnTo>
                  <a:lnTo>
                    <a:pt x="729002" y="247777"/>
                  </a:lnTo>
                  <a:lnTo>
                    <a:pt x="727103" y="249398"/>
                  </a:lnTo>
                  <a:lnTo>
                    <a:pt x="724993" y="253845"/>
                  </a:lnTo>
                  <a:lnTo>
                    <a:pt x="723438" y="255427"/>
                  </a:lnTo>
                  <a:lnTo>
                    <a:pt x="715764" y="258176"/>
                  </a:lnTo>
                  <a:lnTo>
                    <a:pt x="717638" y="258408"/>
                  </a:lnTo>
                  <a:lnTo>
                    <a:pt x="723305" y="25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2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71" y="153576"/>
            <a:ext cx="784415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algn="ctr">
              <a:spcBef>
                <a:spcPts val="844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2800" y="1676400"/>
            <a:ext cx="2286000" cy="45720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0" rIns="0" bIns="0" rtlCol="0">
            <a:spAutoFit/>
          </a:bodyPr>
          <a:lstStyle/>
          <a:p>
            <a:pPr marL="194310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TRENGT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132" y="2695121"/>
            <a:ext cx="7789545" cy="2239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Clr>
                <a:srgbClr val="FF3300"/>
              </a:buClr>
              <a:tabLst>
                <a:tab pos="1169670" algn="l"/>
                <a:tab pos="2964815" algn="l"/>
              </a:tabLst>
            </a:pPr>
            <a:r>
              <a:rPr lang="en-US" sz="2400" b="1" dirty="0" smtClean="0">
                <a:solidFill>
                  <a:srgbClr val="FF3300"/>
                </a:solidFill>
                <a:latin typeface="Garamond"/>
                <a:cs typeface="Garamond"/>
              </a:rPr>
              <a:t>1.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lang="en-US" sz="2400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15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sz="2400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buClr>
                <a:srgbClr val="FF3300"/>
              </a:buClr>
              <a:buFont typeface="Garamond"/>
              <a:buAutoNum type="arabicPeriod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  <a:buClr>
                <a:srgbClr val="FF3300"/>
              </a:buClr>
              <a:buFont typeface="Garamond"/>
              <a:buAutoNum type="arabicPeriod"/>
            </a:pPr>
            <a:endParaRPr sz="2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2800"/>
              </a:lnSpc>
              <a:buClr>
                <a:srgbClr val="FF3300"/>
              </a:buClr>
              <a:tabLst>
                <a:tab pos="452755" algn="l"/>
                <a:tab pos="2247900" algn="l"/>
              </a:tabLst>
            </a:pPr>
            <a:r>
              <a:rPr lang="en-US" sz="2400" b="1" dirty="0" smtClean="0">
                <a:solidFill>
                  <a:srgbClr val="FF3300"/>
                </a:solidFill>
                <a:latin typeface="Garamond"/>
                <a:cs typeface="Garamond"/>
              </a:rPr>
              <a:t>2.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1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set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tat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9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tat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635" algn="ctr">
              <a:lnSpc>
                <a:spcPts val="2820"/>
              </a:lnSpc>
            </a:pP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ti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ns.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039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71" y="153576"/>
            <a:ext cx="784415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algn="ctr">
              <a:spcBef>
                <a:spcPts val="844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2800" y="1676400"/>
            <a:ext cx="2286000" cy="45720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0" rIns="0" bIns="0" rtlCol="0">
            <a:spAutoFit/>
          </a:bodyPr>
          <a:lstStyle/>
          <a:p>
            <a:pPr marL="119380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WEA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ESSES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544" y="2695121"/>
            <a:ext cx="8161020" cy="2903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FF3300"/>
              </a:buClr>
              <a:buFont typeface="+mj-lt"/>
              <a:buAutoNum type="arabicPeriod"/>
              <a:tabLst>
                <a:tab pos="288925" algn="l"/>
                <a:tab pos="2084705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lang="en-US"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15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sz="2400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eate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!!!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buClr>
                <a:srgbClr val="FF3300"/>
              </a:buClr>
              <a:buFont typeface="Garamond"/>
              <a:buAutoNum type="arabicPeriod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27050" marR="62230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368935" algn="l"/>
              </a:tabLst>
            </a:pP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 smtClean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vi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9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un</a:t>
            </a:r>
            <a:r>
              <a:rPr sz="2400" b="1" spc="-5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ay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ol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2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527050" marR="62230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368935" algn="l"/>
              </a:tabLst>
            </a:pPr>
            <a:endParaRPr lang="en-US" sz="2400" b="1" spc="-5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527050" marR="62230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368935" algn="l"/>
              </a:tabLst>
            </a:pP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 smtClean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 smtClean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eg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et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states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all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et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states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176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71" y="153576"/>
            <a:ext cx="784415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algn="ctr">
              <a:spcBef>
                <a:spcPts val="844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2800" y="1676400"/>
            <a:ext cx="2286000" cy="45720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0" rIns="0" bIns="0" rtlCol="0">
            <a:spAutoFit/>
          </a:bodyPr>
          <a:lstStyle/>
          <a:p>
            <a:pPr marL="119380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WEA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ESSES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641" y="2695121"/>
            <a:ext cx="7879080" cy="3436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980" marR="10160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316230" algn="l"/>
              </a:tabLst>
            </a:pP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ili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orce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em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514350" indent="-514350">
              <a:spcBef>
                <a:spcPts val="2"/>
              </a:spcBef>
              <a:buClr>
                <a:srgbClr val="FF3300"/>
              </a:buClr>
              <a:buFont typeface="+mj-lt"/>
              <a:buAutoNum type="arabicPeriod"/>
            </a:pPr>
            <a:endParaRPr sz="2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4515" marR="99695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406400" algn="l"/>
                <a:tab pos="2976245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lang="en-US"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15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qu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ap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0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0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%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states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marL="514350" indent="-514350">
              <a:spcBef>
                <a:spcPts val="22"/>
              </a:spcBef>
              <a:buClr>
                <a:srgbClr val="FF3300"/>
              </a:buClr>
              <a:buFont typeface="+mj-lt"/>
              <a:buAutoNum type="arabicPeriod"/>
            </a:pPr>
            <a:endParaRPr sz="33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800"/>
              </a:lnSpc>
              <a:buClr>
                <a:srgbClr val="FF3300"/>
              </a:buClr>
              <a:buFont typeface="+mj-lt"/>
              <a:buAutoNum type="arabicPeriod"/>
              <a:tabLst>
                <a:tab pos="311150" algn="l"/>
                <a:tab pos="2881630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lang="en-US"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15" dirty="0" smtClean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 smtClean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 smtClean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states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ece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ote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egar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state</a:t>
            </a:r>
            <a:r>
              <a:rPr sz="2400" b="1" spc="-15" dirty="0">
                <a:solidFill>
                  <a:srgbClr val="FF3300"/>
                </a:solidFill>
                <a:latin typeface="MS PGothic"/>
                <a:cs typeface="MS PGothic"/>
              </a:rPr>
              <a:t>’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60" dirty="0" smtClean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2400" b="1" spc="-15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sz="2400" b="1" spc="-10" dirty="0" smtClean="0">
                <a:solidFill>
                  <a:srgbClr val="FF3300"/>
                </a:solidFill>
                <a:latin typeface="Garamond"/>
                <a:cs typeface="Garamond"/>
              </a:rPr>
              <a:t>(</a:t>
            </a:r>
            <a:r>
              <a:rPr sz="2400" b="1" spc="-20" dirty="0" smtClean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Is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land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say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Ne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0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k!!!).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235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Georgia Constitution and The Articles of Confederations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4480529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73929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71" y="153576"/>
            <a:ext cx="784415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algn="ctr">
              <a:spcBef>
                <a:spcPts val="844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1676400"/>
            <a:ext cx="2286000" cy="45720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0" rIns="0" bIns="0" rtlCol="0">
            <a:spAutoFit/>
          </a:bodyPr>
          <a:lstStyle/>
          <a:p>
            <a:pPr marL="119380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WEA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ESSES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805" y="2285678"/>
            <a:ext cx="7140575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165" marR="5080" indent="-800100">
              <a:lnSpc>
                <a:spcPts val="2800"/>
              </a:lnSpc>
            </a:pP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7.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9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70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states</a:t>
            </a:r>
            <a:r>
              <a:rPr sz="2400" b="1" spc="-15" dirty="0">
                <a:solidFill>
                  <a:srgbClr val="FF3300"/>
                </a:solidFill>
                <a:latin typeface="MS PGothic"/>
                <a:cs typeface="MS PGothic"/>
              </a:rPr>
              <a:t>’</a:t>
            </a:r>
            <a:r>
              <a:rPr sz="2400" b="1" spc="-10" dirty="0">
                <a:solidFill>
                  <a:srgbClr val="FF3300"/>
                </a:solidFill>
                <a:latin typeface="MS PGothic"/>
                <a:cs typeface="MS PGothic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9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vi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3124200"/>
            <a:ext cx="2287584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3334" y="3124200"/>
            <a:ext cx="2303461" cy="2971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5600" y="3379790"/>
            <a:ext cx="3276600" cy="25641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49860" marR="137160" indent="-635" algn="ctr">
              <a:lnSpc>
                <a:spcPct val="99900"/>
              </a:lnSpc>
            </a:pP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3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ili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ty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ess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ay</a:t>
            </a:r>
            <a:r>
              <a:rPr b="1" spc="-10" dirty="0">
                <a:solidFill>
                  <a:srgbClr val="FF3300"/>
                </a:solidFill>
                <a:latin typeface="MS PGothic"/>
                <a:cs typeface="MS PGothic"/>
              </a:rPr>
              <a:t>’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3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5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llion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b="1" spc="-15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86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eate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af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ety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Massac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hu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setts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and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spc="-15" dirty="0">
                <a:solidFill>
                  <a:srgbClr val="FF3300"/>
                </a:solidFill>
                <a:latin typeface="Garamond"/>
                <a:cs typeface="Garamond"/>
              </a:rPr>
              <a:t>em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strate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i="1" spc="2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i="1" spc="-5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i="1" spc="1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i="1" spc="-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i="1" dirty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un</a:t>
            </a:r>
            <a:r>
              <a:rPr b="1" spc="-3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b="1" spc="1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20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most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tas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b="1" spc="-4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b="1" spc="-3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5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5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…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  <a:p>
            <a:pPr marL="4445" algn="ctr">
              <a:lnSpc>
                <a:spcPts val="2100"/>
              </a:lnSpc>
            </a:pP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…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b="1" spc="-10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b="1" dirty="0">
                <a:solidFill>
                  <a:srgbClr val="FF3300"/>
                </a:solidFill>
                <a:latin typeface="Garamond"/>
                <a:cs typeface="Garamond"/>
              </a:rPr>
              <a:t>!!!!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16458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71" y="153576"/>
            <a:ext cx="784415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algn="ctr">
              <a:spcBef>
                <a:spcPts val="844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676400"/>
            <a:ext cx="7086600" cy="45720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0" rIns="0" bIns="0" rtlCol="0">
            <a:spAutoFit/>
          </a:bodyPr>
          <a:lstStyle/>
          <a:p>
            <a:pPr marL="1030605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OME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ON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E!!!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844" y="4860473"/>
            <a:ext cx="8032115" cy="1462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000"/>
              </a:lnSpc>
              <a:tabLst>
                <a:tab pos="2519680" algn="l"/>
              </a:tabLst>
            </a:pP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*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8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9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oli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6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arg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9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iv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und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ticles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Con</a:t>
            </a:r>
            <a:r>
              <a:rPr sz="2400" i="1" spc="1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ation</a:t>
            </a:r>
            <a:r>
              <a:rPr sz="2400" b="1" dirty="0" smtClean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lang="en-US" sz="2400" b="1" dirty="0" smtClean="0">
              <a:solidFill>
                <a:srgbClr val="FF3300"/>
              </a:solidFill>
              <a:latin typeface="Garamond"/>
              <a:cs typeface="Garamond"/>
            </a:endParaRPr>
          </a:p>
          <a:p>
            <a:pPr marL="12700" marR="5080" algn="ctr">
              <a:lnSpc>
                <a:spcPct val="99000"/>
              </a:lnSpc>
              <a:tabLst>
                <a:tab pos="2519680" algn="l"/>
              </a:tabLst>
            </a:pPr>
            <a:r>
              <a:rPr lang="en-US" sz="2400" b="1" dirty="0" smtClean="0">
                <a:solidFill>
                  <a:srgbClr val="FF3300"/>
                </a:solidFill>
                <a:latin typeface="Garamond"/>
                <a:cs typeface="Garamond"/>
                <a:hlinkClick r:id="rId3"/>
              </a:rPr>
              <a:t>Video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2800" y="2286000"/>
            <a:ext cx="1992309" cy="2438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</a:rPr>
              <a:t>SS</a:t>
            </a:r>
            <a:r>
              <a:rPr spc="-10" dirty="0">
                <a:solidFill>
                  <a:prstClr val="black"/>
                </a:solidFill>
              </a:rPr>
              <a:t>8H4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–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Th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ud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will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3300"/>
                </a:solidFill>
              </a:rPr>
              <a:t>d</a:t>
            </a:r>
            <a:r>
              <a:rPr b="0" i="1" spc="-5" dirty="0">
                <a:solidFill>
                  <a:srgbClr val="FF3300"/>
                </a:solidFill>
              </a:rPr>
              <a:t>es</a:t>
            </a:r>
            <a:r>
              <a:rPr b="0" i="1" dirty="0">
                <a:solidFill>
                  <a:srgbClr val="FF3300"/>
                </a:solidFill>
              </a:rPr>
              <a:t>crib</a:t>
            </a:r>
            <a:r>
              <a:rPr b="0" i="1" spc="-5" dirty="0">
                <a:solidFill>
                  <a:srgbClr val="FF3300"/>
                </a:solidFill>
              </a:rPr>
              <a:t>e</a:t>
            </a:r>
            <a:r>
              <a:rPr b="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5" dirty="0">
                <a:solidFill>
                  <a:prstClr val="black"/>
                </a:solidFill>
              </a:rPr>
              <a:t>m</a:t>
            </a:r>
            <a:r>
              <a:rPr dirty="0">
                <a:solidFill>
                  <a:prstClr val="black"/>
                </a:solidFill>
              </a:rPr>
              <a:t>p</a:t>
            </a:r>
            <a:r>
              <a:rPr spc="-10" dirty="0">
                <a:solidFill>
                  <a:prstClr val="black"/>
                </a:solidFill>
              </a:rPr>
              <a:t>act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30" dirty="0">
                <a:solidFill>
                  <a:prstClr val="black"/>
                </a:solidFill>
              </a:rPr>
              <a:t>v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n</a:t>
            </a:r>
            <a:r>
              <a:rPr spc="-10" dirty="0">
                <a:solidFill>
                  <a:prstClr val="black"/>
                </a:solidFill>
              </a:rPr>
              <a:t>ts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l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</a:rPr>
              <a:t>to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spc="-10" dirty="0">
                <a:solidFill>
                  <a:prstClr val="black"/>
                </a:solidFill>
              </a:rPr>
              <a:t>at</a:t>
            </a:r>
            <a:r>
              <a:rPr dirty="0">
                <a:solidFill>
                  <a:prstClr val="black"/>
                </a:solidFill>
              </a:rPr>
              <a:t>ifi</a:t>
            </a:r>
            <a:r>
              <a:rPr spc="-10" dirty="0">
                <a:solidFill>
                  <a:prstClr val="black"/>
                </a:solidFill>
              </a:rPr>
              <a:t>cat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Uni</a:t>
            </a:r>
            <a:r>
              <a:rPr spc="-10" dirty="0">
                <a:solidFill>
                  <a:prstClr val="black"/>
                </a:solidFill>
              </a:rPr>
              <a:t>te</a:t>
            </a:r>
            <a:r>
              <a:rPr dirty="0">
                <a:solidFill>
                  <a:prstClr val="black"/>
                </a:solidFill>
              </a:rPr>
              <a:t>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S</a:t>
            </a:r>
            <a:r>
              <a:rPr spc="-10" dirty="0">
                <a:solidFill>
                  <a:prstClr val="black"/>
                </a:solidFill>
              </a:rPr>
              <a:t>tates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Con</a:t>
            </a:r>
            <a:r>
              <a:rPr spc="-10" dirty="0">
                <a:solidFill>
                  <a:prstClr val="black"/>
                </a:solidFill>
              </a:rPr>
              <a:t>st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u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ion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and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</a:rPr>
              <a:t>t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Bill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</a:rPr>
              <a:t>of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</a:rPr>
              <a:t>R</a:t>
            </a:r>
            <a:r>
              <a:rPr dirty="0">
                <a:solidFill>
                  <a:prstClr val="black"/>
                </a:solidFill>
              </a:rPr>
              <a:t>i</a:t>
            </a:r>
            <a:r>
              <a:rPr spc="-10" dirty="0">
                <a:solidFill>
                  <a:prstClr val="black"/>
                </a:solidFill>
              </a:rPr>
              <a:t>g</a:t>
            </a:r>
            <a:r>
              <a:rPr dirty="0">
                <a:solidFill>
                  <a:prstClr val="black"/>
                </a:solidFill>
              </a:rPr>
              <a:t>h</a:t>
            </a:r>
            <a:r>
              <a:rPr spc="-10" dirty="0">
                <a:solidFill>
                  <a:prstClr val="black"/>
                </a:solidFill>
              </a:rPr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2793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Overall Weakness of the AOC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Strong legislative branch </a:t>
            </a:r>
          </a:p>
          <a:p>
            <a:r>
              <a:rPr lang="en-US" dirty="0" smtClean="0"/>
              <a:t>No Executive branch </a:t>
            </a:r>
          </a:p>
          <a:p>
            <a:r>
              <a:rPr lang="en-US" dirty="0" smtClean="0"/>
              <a:t>No Judicial branch </a:t>
            </a:r>
          </a:p>
          <a:p>
            <a:r>
              <a:rPr lang="en-US" dirty="0" smtClean="0"/>
              <a:t>Each state had its own currency </a:t>
            </a:r>
          </a:p>
          <a:p>
            <a:r>
              <a:rPr lang="en-US" dirty="0" smtClean="0"/>
              <a:t>All 13 states had to approve a law for it to pass</a:t>
            </a:r>
          </a:p>
          <a:p>
            <a:r>
              <a:rPr lang="en-US" dirty="0" smtClean="0"/>
              <a:t>ONE vote per state no matter the size of the population</a:t>
            </a:r>
          </a:p>
          <a:p>
            <a:pPr algn="ctr"/>
            <a:r>
              <a:rPr lang="en-US" dirty="0" smtClean="0">
                <a:hlinkClick r:id="rId2"/>
              </a:rPr>
              <a:t>Video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913" y="3200400"/>
            <a:ext cx="6480175" cy="16732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Articles of Confederation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QUICK QUIZ!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2057400"/>
            <a:ext cx="3778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5088"/>
            <a:ext cx="60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937" y="1523999"/>
            <a:ext cx="2499402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Think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95600" y="685800"/>
            <a:ext cx="60960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Under the Articles of Confederation, a President would lead the country.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206875"/>
            <a:ext cx="2590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 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50" y="4724400"/>
            <a:ext cx="914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Wingdings"/>
              </a:rPr>
              <a:t>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5088"/>
            <a:ext cx="60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937" y="1523999"/>
            <a:ext cx="2499402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Think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95600" y="685800"/>
            <a:ext cx="60960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Under the Articles of Confederation, states would be independent.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206875"/>
            <a:ext cx="2590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 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6588" y="4070350"/>
            <a:ext cx="914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Wingdings"/>
              </a:rPr>
              <a:t>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5088"/>
            <a:ext cx="60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937" y="1523999"/>
            <a:ext cx="2499402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Think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95600" y="685800"/>
            <a:ext cx="60960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he Articles of Confederation were easy to change.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206875"/>
            <a:ext cx="2590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 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6588" y="4670425"/>
            <a:ext cx="914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Wingdings"/>
              </a:rPr>
              <a:t>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5088"/>
            <a:ext cx="60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937" y="1523999"/>
            <a:ext cx="2499402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Think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95600" y="685800"/>
            <a:ext cx="60960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Under the Articles, states with more people got more votes in Congress.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206875"/>
            <a:ext cx="2590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 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6588" y="4670425"/>
            <a:ext cx="914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Wingdings"/>
              </a:rPr>
              <a:t>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5088"/>
            <a:ext cx="60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937" y="1523999"/>
            <a:ext cx="2499402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Think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95600" y="685800"/>
            <a:ext cx="60960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Under the Articles, Congress did not have the power to collect taxes.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206875"/>
            <a:ext cx="2590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 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6588" y="4030663"/>
            <a:ext cx="914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Wingdings"/>
              </a:rPr>
              <a:t>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5088"/>
            <a:ext cx="60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937" y="1523999"/>
            <a:ext cx="2499402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Think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95600" y="685800"/>
            <a:ext cx="60960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Under the Articles, Congress could pass laws and force states to follow them.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206875"/>
            <a:ext cx="2590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 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6588" y="4648200"/>
            <a:ext cx="914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Wingdings"/>
              </a:rPr>
              <a:t>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student will describe the impact of events that led to the ratification of the United States Constitution and Bill of Rights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Analyze the strengths and weaknesses of both the Georgia Constitution of 1777 and the Articles of Confederation and explain how weaknesses in the Articles of Confederation led to a need to revise the Articles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Describe the role of Georgia at the Constitutional Convention of 1787; include the role of Abraham Baldwin and William Few, and reasons why Georgia ratified the new constitution. </a:t>
            </a:r>
          </a:p>
        </p:txBody>
      </p:sp>
    </p:spTree>
    <p:extLst>
      <p:ext uri="{BB962C8B-B14F-4D97-AF65-F5344CB8AC3E}">
        <p14:creationId xmlns:p14="http://schemas.microsoft.com/office/powerpoint/2010/main" val="25780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5088"/>
            <a:ext cx="60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937" y="1523999"/>
            <a:ext cx="2499402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Think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43200" y="685800"/>
            <a:ext cx="64008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The Articles of Confederation created the first American government.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206875"/>
            <a:ext cx="2590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 </a:t>
            </a:r>
            <a:r>
              <a:rPr lang="en-US" sz="48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6588" y="4041775"/>
            <a:ext cx="914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Wingdings"/>
              </a:rPr>
              <a:t>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Word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u="sng" dirty="0" smtClean="0"/>
              <a:t>Ratify-</a:t>
            </a:r>
            <a:r>
              <a:rPr lang="en-US" dirty="0" smtClean="0"/>
              <a:t> To approve or make valid </a:t>
            </a:r>
          </a:p>
          <a:p>
            <a:r>
              <a:rPr lang="en-US" u="sng" dirty="0" smtClean="0"/>
              <a:t>Unicameral</a:t>
            </a:r>
            <a:r>
              <a:rPr lang="en-US" dirty="0" smtClean="0"/>
              <a:t> - Consisting of a single branch, chamber or house, as a legislative assembly.</a:t>
            </a:r>
          </a:p>
          <a:p>
            <a:r>
              <a:rPr lang="en-US" u="sng" dirty="0" smtClean="0"/>
              <a:t>Bicameral</a:t>
            </a:r>
            <a:r>
              <a:rPr lang="en-US" dirty="0" smtClean="0"/>
              <a:t> - having two branches, chambers, or houses, as a legislative body.</a:t>
            </a:r>
          </a:p>
          <a:p>
            <a:r>
              <a:rPr lang="en-US" u="sng" dirty="0" smtClean="0"/>
              <a:t>Confederation</a:t>
            </a:r>
            <a:r>
              <a:rPr lang="en-US" dirty="0" smtClean="0"/>
              <a:t> - local/state governments make their own laws.  A weak overlying central government.  </a:t>
            </a:r>
          </a:p>
        </p:txBody>
      </p:sp>
    </p:spTree>
    <p:extLst>
      <p:ext uri="{BB962C8B-B14F-4D97-AF65-F5344CB8AC3E}">
        <p14:creationId xmlns:p14="http://schemas.microsoft.com/office/powerpoint/2010/main" val="31318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214" y="153576"/>
            <a:ext cx="8112759" cy="261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marL="267970" algn="ctr">
              <a:spcBef>
                <a:spcPts val="245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2"/>
              </a:spcBef>
            </a:pPr>
            <a:endParaRPr sz="2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5595" marR="4079875" indent="-303530">
              <a:lnSpc>
                <a:spcPts val="4300"/>
              </a:lnSpc>
            </a:pPr>
            <a:r>
              <a:rPr sz="3600" b="1" spc="-10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3600" b="1" spc="-3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3600" b="1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36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3600" b="1" spc="-40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3600" b="1" spc="-20" dirty="0">
                <a:solidFill>
                  <a:srgbClr val="FF4C00"/>
                </a:solidFill>
                <a:latin typeface="MS PGothic"/>
                <a:cs typeface="MS PGothic"/>
              </a:rPr>
              <a:t>’</a:t>
            </a:r>
            <a:r>
              <a:rPr sz="3600" b="1" spc="-25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3600" b="1" dirty="0">
                <a:solidFill>
                  <a:srgbClr val="FF3300"/>
                </a:solidFill>
                <a:latin typeface="Garamond"/>
                <a:cs typeface="Garamond"/>
              </a:rPr>
              <a:t>EA</a:t>
            </a:r>
            <a:r>
              <a:rPr sz="3600" b="1" spc="-25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3600" b="1" spc="-35" dirty="0">
                <a:solidFill>
                  <a:srgbClr val="FF3300"/>
                </a:solidFill>
                <a:latin typeface="Garamond"/>
                <a:cs typeface="Garamond"/>
              </a:rPr>
              <a:t>OM</a:t>
            </a:r>
            <a:r>
              <a:rPr sz="3600" b="1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3600" b="1" spc="-25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3600" b="1" spc="-40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3600" b="1" spc="-15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3600" b="1" spc="-40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3600" b="1" dirty="0">
                <a:solidFill>
                  <a:srgbClr val="FF3300"/>
                </a:solidFill>
                <a:latin typeface="Garamond"/>
                <a:cs typeface="Garamond"/>
              </a:rPr>
              <a:t>G…</a:t>
            </a:r>
            <a:endParaRPr sz="36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2482" y="5032638"/>
            <a:ext cx="2831465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2475">
              <a:lnSpc>
                <a:spcPts val="4300"/>
              </a:lnSpc>
            </a:pPr>
            <a:r>
              <a:rPr sz="3600" b="1" spc="-30" dirty="0">
                <a:solidFill>
                  <a:srgbClr val="FF3300"/>
                </a:solidFill>
                <a:latin typeface="Garamond"/>
                <a:cs typeface="Garamond"/>
              </a:rPr>
              <a:t>WITH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40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3600" b="1" spc="-10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3600" b="1" spc="-25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3600" b="1" spc="-40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3600" b="1" spc="-15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3600" b="1" spc="-40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3600" b="1" dirty="0">
                <a:solidFill>
                  <a:srgbClr val="FF3300"/>
                </a:solidFill>
                <a:latin typeface="Garamond"/>
                <a:cs typeface="Garamond"/>
              </a:rPr>
              <a:t>G…</a:t>
            </a:r>
            <a:endParaRPr sz="36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2971800"/>
            <a:ext cx="3886199" cy="2951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1600200"/>
            <a:ext cx="2008186" cy="2895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act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ifi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tates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555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340" y="153576"/>
            <a:ext cx="8102600" cy="223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10" marR="508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ana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ly</a:t>
            </a:r>
            <a:r>
              <a:rPr sz="1600" i="1" spc="15" dirty="0">
                <a:solidFill>
                  <a:srgbClr val="FF3300"/>
                </a:solidFill>
                <a:latin typeface="Garamond"/>
                <a:cs typeface="Garamond"/>
              </a:rPr>
              <a:t>z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Georg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7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77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xplain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akn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Conf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vi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sz="1600" b="1" spc="4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 marL="154305" indent="1828164">
              <a:spcBef>
                <a:spcPts val="245"/>
              </a:spcBef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2"/>
              </a:spcBef>
            </a:pPr>
            <a:endParaRPr sz="2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4090035" indent="141605">
              <a:lnSpc>
                <a:spcPts val="2800"/>
              </a:lnSpc>
            </a:pPr>
            <a:r>
              <a:rPr sz="2400" b="1" spc="15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nd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om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lan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…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0236" y="4996986"/>
            <a:ext cx="4055745" cy="105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000"/>
              </a:lnSpc>
            </a:pP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…t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ey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ad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.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2667009"/>
            <a:ext cx="3222619" cy="3222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9560" y="1447800"/>
            <a:ext cx="2635245" cy="3276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960" y="6281335"/>
            <a:ext cx="704913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6845" marR="5080" indent="-141478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8H4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m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act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v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to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ifi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tates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130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40" y="6292846"/>
            <a:ext cx="8488680" cy="336550"/>
          </a:xfrm>
          <a:custGeom>
            <a:avLst/>
            <a:gdLst/>
            <a:ahLst/>
            <a:cxnLst/>
            <a:rect l="l" t="t" r="r" b="b"/>
            <a:pathLst>
              <a:path w="8488680" h="336550">
                <a:moveTo>
                  <a:pt x="0" y="336554"/>
                </a:moveTo>
                <a:lnTo>
                  <a:pt x="8488344" y="336554"/>
                </a:lnTo>
                <a:lnTo>
                  <a:pt x="8488344" y="0"/>
                </a:lnTo>
                <a:lnTo>
                  <a:pt x="0" y="0"/>
                </a:lnTo>
                <a:lnTo>
                  <a:pt x="0" y="33655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73014"/>
            <a:ext cx="7467600" cy="581025"/>
          </a:xfrm>
          <a:custGeom>
            <a:avLst/>
            <a:gdLst/>
            <a:ahLst/>
            <a:cxnLst/>
            <a:rect l="l" t="t" r="r" b="b"/>
            <a:pathLst>
              <a:path w="7467600" h="581025">
                <a:moveTo>
                  <a:pt x="0" y="581024"/>
                </a:moveTo>
                <a:lnTo>
                  <a:pt x="7467599" y="581024"/>
                </a:lnTo>
                <a:lnTo>
                  <a:pt x="7467599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848" y="153576"/>
            <a:ext cx="7522209" cy="223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7530" marR="92710" algn="ctr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CG1b)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xp</a:t>
            </a:r>
            <a:r>
              <a:rPr sz="16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ain</a:t>
            </a:r>
            <a:r>
              <a:rPr sz="16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balan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17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365" algn="ctr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2"/>
              </a:spcBef>
            </a:pPr>
            <a:endParaRPr sz="2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4945" marR="5080" indent="-182880">
              <a:lnSpc>
                <a:spcPts val="2800"/>
              </a:lnSpc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,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se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be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emem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er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otect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om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tyr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an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y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!!!</a:t>
            </a:r>
            <a:endParaRPr sz="24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59180" y="2476500"/>
            <a:ext cx="2232026" cy="3124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773" y="2933700"/>
            <a:ext cx="2400296" cy="3086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2380" y="2857500"/>
            <a:ext cx="1927226" cy="3124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7051" y="6354444"/>
            <a:ext cx="712152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8CG1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rol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4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Ge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spc="-10" dirty="0">
                <a:solidFill>
                  <a:prstClr val="black"/>
                </a:solidFill>
                <a:latin typeface="MS PGothic"/>
                <a:cs typeface="MS PGothic"/>
              </a:rPr>
              <a:t>’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242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40" y="6292846"/>
            <a:ext cx="8488680" cy="336550"/>
          </a:xfrm>
          <a:custGeom>
            <a:avLst/>
            <a:gdLst/>
            <a:ahLst/>
            <a:cxnLst/>
            <a:rect l="l" t="t" r="r" b="b"/>
            <a:pathLst>
              <a:path w="8488680" h="336550">
                <a:moveTo>
                  <a:pt x="0" y="336554"/>
                </a:moveTo>
                <a:lnTo>
                  <a:pt x="8488344" y="336554"/>
                </a:lnTo>
                <a:lnTo>
                  <a:pt x="8488344" y="0"/>
                </a:lnTo>
                <a:lnTo>
                  <a:pt x="0" y="0"/>
                </a:lnTo>
                <a:lnTo>
                  <a:pt x="0" y="33655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4864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5800" y="0"/>
            <a:ext cx="80486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73014"/>
            <a:ext cx="7467600" cy="581025"/>
          </a:xfrm>
          <a:custGeom>
            <a:avLst/>
            <a:gdLst/>
            <a:ahLst/>
            <a:cxnLst/>
            <a:rect l="l" t="t" r="r" b="b"/>
            <a:pathLst>
              <a:path w="7467600" h="581025">
                <a:moveTo>
                  <a:pt x="0" y="581024"/>
                </a:moveTo>
                <a:lnTo>
                  <a:pt x="7467599" y="581024"/>
                </a:lnTo>
                <a:lnTo>
                  <a:pt x="7467599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0" y="762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399"/>
                </a:moveTo>
                <a:lnTo>
                  <a:pt x="12180" y="115780"/>
                </a:lnTo>
                <a:lnTo>
                  <a:pt x="46778" y="82369"/>
                </a:lnTo>
                <a:lnTo>
                  <a:pt x="80861" y="62400"/>
                </a:lnTo>
                <a:lnTo>
                  <a:pt x="122750" y="44641"/>
                </a:lnTo>
                <a:lnTo>
                  <a:pt x="171583" y="29408"/>
                </a:lnTo>
                <a:lnTo>
                  <a:pt x="226498" y="17013"/>
                </a:lnTo>
                <a:lnTo>
                  <a:pt x="286630" y="7770"/>
                </a:lnTo>
                <a:lnTo>
                  <a:pt x="351119" y="1995"/>
                </a:lnTo>
                <a:lnTo>
                  <a:pt x="419099" y="0"/>
                </a:lnTo>
                <a:lnTo>
                  <a:pt x="453473" y="505"/>
                </a:lnTo>
                <a:lnTo>
                  <a:pt x="519815" y="4429"/>
                </a:lnTo>
                <a:lnTo>
                  <a:pt x="582233" y="11978"/>
                </a:lnTo>
                <a:lnTo>
                  <a:pt x="639865" y="22836"/>
                </a:lnTo>
                <a:lnTo>
                  <a:pt x="691846" y="36689"/>
                </a:lnTo>
                <a:lnTo>
                  <a:pt x="737315" y="53224"/>
                </a:lnTo>
                <a:lnTo>
                  <a:pt x="775409" y="72127"/>
                </a:lnTo>
                <a:lnTo>
                  <a:pt x="816834" y="104234"/>
                </a:lnTo>
                <a:lnTo>
                  <a:pt x="836810" y="139902"/>
                </a:lnTo>
                <a:lnTo>
                  <a:pt x="838199" y="152399"/>
                </a:lnTo>
                <a:lnTo>
                  <a:pt x="836810" y="164897"/>
                </a:lnTo>
                <a:lnTo>
                  <a:pt x="816834" y="200565"/>
                </a:lnTo>
                <a:lnTo>
                  <a:pt x="775409" y="232672"/>
                </a:lnTo>
                <a:lnTo>
                  <a:pt x="737315" y="251575"/>
                </a:lnTo>
                <a:lnTo>
                  <a:pt x="691846" y="268110"/>
                </a:lnTo>
                <a:lnTo>
                  <a:pt x="639865" y="281963"/>
                </a:lnTo>
                <a:lnTo>
                  <a:pt x="582233" y="292821"/>
                </a:lnTo>
                <a:lnTo>
                  <a:pt x="519815" y="300370"/>
                </a:lnTo>
                <a:lnTo>
                  <a:pt x="453473" y="304294"/>
                </a:lnTo>
                <a:lnTo>
                  <a:pt x="419099" y="304799"/>
                </a:lnTo>
                <a:lnTo>
                  <a:pt x="384726" y="304294"/>
                </a:lnTo>
                <a:lnTo>
                  <a:pt x="318384" y="300370"/>
                </a:lnTo>
                <a:lnTo>
                  <a:pt x="255966" y="292821"/>
                </a:lnTo>
                <a:lnTo>
                  <a:pt x="198334" y="281963"/>
                </a:lnTo>
                <a:lnTo>
                  <a:pt x="146353" y="268110"/>
                </a:lnTo>
                <a:lnTo>
                  <a:pt x="100883" y="251575"/>
                </a:lnTo>
                <a:lnTo>
                  <a:pt x="62790" y="232672"/>
                </a:lnTo>
                <a:lnTo>
                  <a:pt x="21365" y="200565"/>
                </a:lnTo>
                <a:lnTo>
                  <a:pt x="1389" y="164897"/>
                </a:lnTo>
                <a:lnTo>
                  <a:pt x="0" y="152399"/>
                </a:lnTo>
                <a:close/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1577" y="153576"/>
            <a:ext cx="7059930" cy="5229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520" marR="66675" indent="-2007870">
              <a:lnSpc>
                <a:spcPts val="1900"/>
              </a:lnSpc>
            </a:pP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esson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(SS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CG1b)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xp</a:t>
            </a:r>
            <a:r>
              <a:rPr sz="16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ain</a:t>
            </a:r>
            <a:r>
              <a:rPr sz="16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ts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arat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sz="1600" b="1" spc="-30" dirty="0">
                <a:solidFill>
                  <a:prstClr val="black"/>
                </a:solidFill>
                <a:latin typeface="Garamond"/>
                <a:cs typeface="Garamond"/>
              </a:rPr>
              <a:t>o</a:t>
            </a:r>
            <a:r>
              <a:rPr sz="1600" b="1" spc="-20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spc="15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and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balan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ces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endParaRPr sz="1600" dirty="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17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22225" algn="ctr"/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Ge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org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ia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Co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of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1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7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77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: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2"/>
              </a:spcBef>
            </a:pPr>
            <a:endParaRPr sz="2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7795" marR="541655">
              <a:lnSpc>
                <a:spcPts val="2800"/>
              </a:lnSpc>
              <a:buClr>
                <a:srgbClr val="FF3300"/>
              </a:buClr>
              <a:tabLst>
                <a:tab pos="414655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All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g</a:t>
            </a:r>
            <a:r>
              <a:rPr sz="2400" b="1" spc="-60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80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me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m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30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v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(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b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ili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):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>
              <a:spcBef>
                <a:spcPts val="20"/>
              </a:spcBef>
              <a:buClr>
                <a:srgbClr val="FF3300"/>
              </a:buClr>
              <a:buFont typeface="Garamond"/>
              <a:buAutoNum type="arabicPeriod"/>
            </a:pP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66825" lvl="1" indent="-355600">
              <a:buClr>
                <a:srgbClr val="FF3300"/>
              </a:buClr>
              <a:buFont typeface="Garamond"/>
              <a:buAutoNum type="alphaUcPeriod"/>
              <a:tabLst>
                <a:tab pos="1267460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i="1" spc="-4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gisl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at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ve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Garamond"/>
                <a:cs typeface="Garamond"/>
              </a:rPr>
              <a:t>–m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k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lvl="1">
              <a:buClr>
                <a:srgbClr val="FF3300"/>
              </a:buClr>
              <a:buFont typeface="Garamond"/>
              <a:buAutoNum type="alphaUcPeriod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spcBef>
                <a:spcPts val="32"/>
              </a:spcBef>
              <a:buClr>
                <a:srgbClr val="FF3300"/>
              </a:buClr>
              <a:buFont typeface="Garamond"/>
              <a:buAutoNum type="alphaUcPeriod"/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4650" lvl="1" indent="-361950">
              <a:buClr>
                <a:srgbClr val="FF3300"/>
              </a:buClr>
              <a:buFont typeface="Garamond"/>
              <a:buAutoNum type="alphaUcPeriod"/>
              <a:tabLst>
                <a:tab pos="374650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FF3300"/>
                </a:solidFill>
                <a:latin typeface="Garamond"/>
                <a:cs typeface="Garamond"/>
              </a:rPr>
              <a:t>Exe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c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i="1" spc="25" dirty="0">
                <a:solidFill>
                  <a:srgbClr val="FF3300"/>
                </a:solidFill>
                <a:latin typeface="Garamond"/>
                <a:cs typeface="Garamond"/>
              </a:rPr>
              <a:t>i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ve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–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20" dirty="0">
                <a:solidFill>
                  <a:srgbClr val="FF3300"/>
                </a:solidFill>
                <a:latin typeface="Garamond"/>
                <a:cs typeface="Garamond"/>
              </a:rPr>
              <a:t>f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orces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spc="-45" dirty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ec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tes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  <a:p>
            <a:pPr lvl="1">
              <a:buClr>
                <a:srgbClr val="FF3300"/>
              </a:buClr>
              <a:buFont typeface="Garamond"/>
              <a:buAutoNum type="alphaUcPeriod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buClr>
                <a:srgbClr val="FF3300"/>
              </a:buClr>
              <a:buFont typeface="Garamond"/>
              <a:buAutoNum type="alphaUcPeriod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0059" lvl="1" indent="-370205">
              <a:buClr>
                <a:srgbClr val="FF3300"/>
              </a:buClr>
              <a:buFont typeface="Garamond"/>
              <a:buAutoNum type="alphaUcPeriod"/>
              <a:tabLst>
                <a:tab pos="480695" algn="l"/>
              </a:tabLst>
            </a:pP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i="1" spc="-105" dirty="0">
                <a:solidFill>
                  <a:srgbClr val="FF3300"/>
                </a:solidFill>
                <a:latin typeface="Garamond"/>
                <a:cs typeface="Garamond"/>
              </a:rPr>
              <a:t>J</a:t>
            </a:r>
            <a:r>
              <a:rPr sz="2400" i="1" spc="-5" dirty="0">
                <a:solidFill>
                  <a:srgbClr val="FF3300"/>
                </a:solidFill>
                <a:latin typeface="Garamond"/>
                <a:cs typeface="Garamond"/>
              </a:rPr>
              <a:t>u</a:t>
            </a:r>
            <a:r>
              <a:rPr sz="2400" i="1" dirty="0">
                <a:solidFill>
                  <a:srgbClr val="FF3300"/>
                </a:solidFill>
                <a:latin typeface="Garamond"/>
                <a:cs typeface="Garamond"/>
              </a:rPr>
              <a:t>dicia</a:t>
            </a:r>
            <a:r>
              <a:rPr sz="2400" i="1" spc="-10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fun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ct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ion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–i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te</a:t>
            </a:r>
            <a:r>
              <a:rPr sz="2400" b="1" spc="6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spc="5" dirty="0">
                <a:solidFill>
                  <a:srgbClr val="FF3300"/>
                </a:solidFill>
                <a:latin typeface="Garamond"/>
                <a:cs typeface="Garamond"/>
              </a:rPr>
              <a:t>r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ets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x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p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lai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n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s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Garamond"/>
                <a:cs typeface="Garamond"/>
              </a:rPr>
              <a:t>t</a:t>
            </a:r>
            <a:r>
              <a:rPr sz="2400" b="1" spc="-5" dirty="0">
                <a:solidFill>
                  <a:srgbClr val="FF3300"/>
                </a:solidFill>
                <a:latin typeface="Garamond"/>
                <a:cs typeface="Garamond"/>
              </a:rPr>
              <a:t>h</a:t>
            </a:r>
            <a:r>
              <a:rPr sz="2400" b="1" spc="-1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l</a:t>
            </a:r>
            <a:r>
              <a:rPr sz="2400" b="1" spc="-25" dirty="0">
                <a:solidFill>
                  <a:srgbClr val="FF3300"/>
                </a:solidFill>
                <a:latin typeface="Garamond"/>
                <a:cs typeface="Garamond"/>
              </a:rPr>
              <a:t>a</a:t>
            </a:r>
            <a:r>
              <a:rPr sz="2400" b="1" dirty="0">
                <a:solidFill>
                  <a:srgbClr val="FF3300"/>
                </a:solidFill>
                <a:latin typeface="Garamond"/>
                <a:cs typeface="Garamond"/>
              </a:rPr>
              <a:t>w</a:t>
            </a:r>
            <a:endParaRPr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7051" y="6354444"/>
            <a:ext cx="712152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SS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8CG1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will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d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es</a:t>
            </a:r>
            <a:r>
              <a:rPr sz="1600" i="1" dirty="0">
                <a:solidFill>
                  <a:srgbClr val="FF3300"/>
                </a:solidFill>
                <a:latin typeface="Garamond"/>
                <a:cs typeface="Garamond"/>
              </a:rPr>
              <a:t>crib</a:t>
            </a:r>
            <a:r>
              <a:rPr sz="1600" i="1" spc="-5" dirty="0">
                <a:solidFill>
                  <a:srgbClr val="FF3300"/>
                </a:solidFill>
                <a:latin typeface="Garamond"/>
                <a:cs typeface="Garamond"/>
              </a:rPr>
              <a:t>e</a:t>
            </a:r>
            <a:r>
              <a:rPr sz="1600" i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rol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of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4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und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Garamond"/>
                <a:cs typeface="Garamond"/>
              </a:rPr>
              <a:t>Ge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org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ia</a:t>
            </a:r>
            <a:r>
              <a:rPr sz="1600" b="1" spc="-10" dirty="0">
                <a:solidFill>
                  <a:prstClr val="black"/>
                </a:solidFill>
                <a:latin typeface="MS PGothic"/>
                <a:cs typeface="MS PGothic"/>
              </a:rPr>
              <a:t>’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on</a:t>
            </a:r>
            <a:r>
              <a:rPr sz="1600" b="1" spc="-10" dirty="0">
                <a:solidFill>
                  <a:prstClr val="black"/>
                </a:solidFill>
                <a:latin typeface="Garamond"/>
                <a:cs typeface="Garamond"/>
              </a:rPr>
              <a:t>st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sz="1600" b="1" dirty="0">
                <a:solidFill>
                  <a:prstClr val="black"/>
                </a:solidFill>
                <a:latin typeface="Garamond"/>
                <a:cs typeface="Garamond"/>
              </a:rPr>
              <a:t>ion.</a:t>
            </a:r>
            <a:endParaRPr sz="160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89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2419</Words>
  <Application>Microsoft Office PowerPoint</Application>
  <PresentationFormat>On-screen Show (4:3)</PresentationFormat>
  <Paragraphs>261</Paragraphs>
  <Slides>40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Office Theme</vt:lpstr>
      <vt:lpstr>Civic</vt:lpstr>
      <vt:lpstr>1_Office Theme</vt:lpstr>
      <vt:lpstr>2_Office Theme</vt:lpstr>
      <vt:lpstr>3_Office Theme</vt:lpstr>
      <vt:lpstr>4_Office Theme</vt:lpstr>
      <vt:lpstr>Activation Activity</vt:lpstr>
      <vt:lpstr>Write 5 facts or four or more words about the Articles of Confederation or the Georgia Constitution of 1777</vt:lpstr>
      <vt:lpstr>Georgia Constitution and The Articles of Confederations </vt:lpstr>
      <vt:lpstr>Standards</vt:lpstr>
      <vt:lpstr>Word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Georgia Constitution of 1777</vt:lpstr>
      <vt:lpstr>Legislative </vt:lpstr>
      <vt:lpstr>Executive Branch </vt:lpstr>
      <vt:lpstr>Judicial Branch </vt:lpstr>
      <vt:lpstr>Freedoms of the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Articles of Confederation </vt:lpstr>
      <vt:lpstr>National Government’s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Weakness of the AOC </vt:lpstr>
      <vt:lpstr>QUICK QUIZ!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Constitution and The Articles of Confederations</dc:title>
  <dc:creator>11</dc:creator>
  <cp:lastModifiedBy>Brandon Whitworth</cp:lastModifiedBy>
  <cp:revision>57</cp:revision>
  <cp:lastPrinted>2014-10-28T18:52:47Z</cp:lastPrinted>
  <dcterms:created xsi:type="dcterms:W3CDTF">2014-10-20T15:22:12Z</dcterms:created>
  <dcterms:modified xsi:type="dcterms:W3CDTF">2014-10-28T20:30:36Z</dcterms:modified>
</cp:coreProperties>
</file>